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notesSlides/notesSlide46.xml" ContentType="application/vnd.openxmlformats-officedocument.presentationml.notesSlide+xml"/>
  <Override PartName="/ppt/charts/chart4.xml" ContentType="application/vnd.openxmlformats-officedocument.drawingml.chart+xml"/>
  <Override PartName="/ppt/drawings/drawing1.xml" ContentType="application/vnd.openxmlformats-officedocument.drawingml.chartshape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7"/>
  </p:notesMasterIdLst>
  <p:sldIdLst>
    <p:sldId id="262" r:id="rId2"/>
    <p:sldId id="406" r:id="rId3"/>
    <p:sldId id="450" r:id="rId4"/>
    <p:sldId id="396" r:id="rId5"/>
    <p:sldId id="264" r:id="rId6"/>
    <p:sldId id="407" r:id="rId7"/>
    <p:sldId id="265" r:id="rId8"/>
    <p:sldId id="266" r:id="rId9"/>
    <p:sldId id="312" r:id="rId10"/>
    <p:sldId id="421" r:id="rId11"/>
    <p:sldId id="420" r:id="rId12"/>
    <p:sldId id="404" r:id="rId13"/>
    <p:sldId id="405" r:id="rId14"/>
    <p:sldId id="256" r:id="rId15"/>
    <p:sldId id="368" r:id="rId16"/>
    <p:sldId id="366" r:id="rId17"/>
    <p:sldId id="367" r:id="rId18"/>
    <p:sldId id="424" r:id="rId19"/>
    <p:sldId id="410" r:id="rId20"/>
    <p:sldId id="411" r:id="rId21"/>
    <p:sldId id="432" r:id="rId22"/>
    <p:sldId id="412" r:id="rId23"/>
    <p:sldId id="413" r:id="rId24"/>
    <p:sldId id="430" r:id="rId25"/>
    <p:sldId id="447" r:id="rId26"/>
    <p:sldId id="448" r:id="rId27"/>
    <p:sldId id="449" r:id="rId28"/>
    <p:sldId id="461" r:id="rId29"/>
    <p:sldId id="433" r:id="rId30"/>
    <p:sldId id="434" r:id="rId31"/>
    <p:sldId id="435" r:id="rId32"/>
    <p:sldId id="408" r:id="rId33"/>
    <p:sldId id="451" r:id="rId34"/>
    <p:sldId id="452" r:id="rId35"/>
    <p:sldId id="453" r:id="rId36"/>
    <p:sldId id="357" r:id="rId37"/>
    <p:sldId id="359" r:id="rId38"/>
    <p:sldId id="340" r:id="rId39"/>
    <p:sldId id="341" r:id="rId40"/>
    <p:sldId id="454" r:id="rId41"/>
    <p:sldId id="414" r:id="rId42"/>
    <p:sldId id="342" r:id="rId43"/>
    <p:sldId id="455" r:id="rId44"/>
    <p:sldId id="456" r:id="rId45"/>
    <p:sldId id="457" r:id="rId46"/>
    <p:sldId id="347" r:id="rId47"/>
    <p:sldId id="345" r:id="rId48"/>
    <p:sldId id="458" r:id="rId49"/>
    <p:sldId id="459" r:id="rId50"/>
    <p:sldId id="460" r:id="rId51"/>
    <p:sldId id="346" r:id="rId52"/>
    <p:sldId id="358" r:id="rId53"/>
    <p:sldId id="351" r:id="rId54"/>
    <p:sldId id="462" r:id="rId55"/>
    <p:sldId id="350" r:id="rId56"/>
    <p:sldId id="356" r:id="rId57"/>
    <p:sldId id="442" r:id="rId58"/>
    <p:sldId id="443" r:id="rId59"/>
    <p:sldId id="444" r:id="rId60"/>
    <p:sldId id="445" r:id="rId61"/>
    <p:sldId id="360" r:id="rId62"/>
    <p:sldId id="427" r:id="rId63"/>
    <p:sldId id="429" r:id="rId64"/>
    <p:sldId id="352" r:id="rId65"/>
    <p:sldId id="348" r:id="rId66"/>
    <p:sldId id="349" r:id="rId67"/>
    <p:sldId id="446" r:id="rId68"/>
    <p:sldId id="353" r:id="rId69"/>
    <p:sldId id="354" r:id="rId70"/>
    <p:sldId id="463" r:id="rId71"/>
    <p:sldId id="464" r:id="rId72"/>
    <p:sldId id="465" r:id="rId73"/>
    <p:sldId id="422" r:id="rId74"/>
    <p:sldId id="369" r:id="rId75"/>
    <p:sldId id="370" r:id="rId76"/>
    <p:sldId id="428" r:id="rId77"/>
    <p:sldId id="373" r:id="rId78"/>
    <p:sldId id="374" r:id="rId79"/>
    <p:sldId id="375" r:id="rId80"/>
    <p:sldId id="425" r:id="rId81"/>
    <p:sldId id="426" r:id="rId82"/>
    <p:sldId id="423" r:id="rId83"/>
    <p:sldId id="379" r:id="rId84"/>
    <p:sldId id="431" r:id="rId85"/>
    <p:sldId id="441" r:id="rId8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1008"/>
    <a:srgbClr val="4208F7"/>
    <a:srgbClr val="000000"/>
    <a:srgbClr val="F77708"/>
    <a:srgbClr val="F70816"/>
    <a:srgbClr val="08F752"/>
    <a:srgbClr val="F3F708"/>
    <a:srgbClr val="FCC999"/>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148" autoAdjust="0"/>
  </p:normalViewPr>
  <p:slideViewPr>
    <p:cSldViewPr>
      <p:cViewPr>
        <p:scale>
          <a:sx n="118" d="100"/>
          <a:sy n="118" d="100"/>
        </p:scale>
        <p:origin x="-1434" y="-72"/>
      </p:cViewPr>
      <p:guideLst>
        <p:guide orient="horz" pos="2160"/>
        <p:guide pos="2880"/>
      </p:guideLst>
    </p:cSldViewPr>
  </p:slideViewPr>
  <p:notesTextViewPr>
    <p:cViewPr>
      <p:scale>
        <a:sx n="3" d="2"/>
        <a:sy n="3" d="2"/>
      </p:scale>
      <p:origin x="0" y="0"/>
    </p:cViewPr>
  </p:notesTextViewPr>
  <p:sorterViewPr>
    <p:cViewPr varScale="1">
      <p:scale>
        <a:sx n="1" d="1"/>
        <a:sy n="1" d="1"/>
      </p:scale>
      <p:origin x="0" y="5208"/>
    </p:cViewPr>
  </p:sorterViewPr>
  <p:notesViewPr>
    <p:cSldViewPr showGuides="1">
      <p:cViewPr varScale="1">
        <p:scale>
          <a:sx n="98" d="100"/>
          <a:sy n="98" d="100"/>
        </p:scale>
        <p:origin x="-351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2" Type="http://schemas.openxmlformats.org/officeDocument/2006/relationships/oleObject" Target="file:///C:\Users\beth\Dropbox\SCP\SC_Discharge\Rating%20Curves.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Users\beth\Dropbox\SCP\Processed%20Data\C-Q%20Plots.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C:\Users\beth\Dropbox\SCP\Processed%20Data\C-Q%20Plots.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E:\DATA\0.%20CZO%20data\CALIBRATION%20DATA\Flux%20Tower\GapFilling\filter_w_ust\Ust_0.25\dailyFilledFlux.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tx>
            <c:v>GRO</c:v>
          </c:tx>
          <c:spPr>
            <a:ln w="25400" cap="rnd">
              <a:noFill/>
              <a:round/>
            </a:ln>
            <a:effectLst/>
          </c:spPr>
          <c:marker>
            <c:symbol val="circle"/>
            <c:size val="10"/>
            <c:spPr>
              <a:solidFill>
                <a:schemeClr val="accent1"/>
              </a:solidFill>
              <a:ln w="9525">
                <a:solidFill>
                  <a:schemeClr val="tx1"/>
                </a:solidFill>
              </a:ln>
              <a:effectLst/>
            </c:spPr>
          </c:marker>
          <c:trendline>
            <c:spPr>
              <a:ln w="19050" cap="rnd">
                <a:solidFill>
                  <a:schemeClr val="accent1"/>
                </a:solidFill>
                <a:prstDash val="sysDot"/>
              </a:ln>
              <a:effectLst/>
            </c:spPr>
            <c:trendlineType val="power"/>
            <c:dispRSqr val="0"/>
            <c:dispEq val="0"/>
          </c:trendline>
          <c:xVal>
            <c:numRef>
              <c:f>'Cross-site'!$D$3:$D$27</c:f>
              <c:numCache>
                <c:formatCode>General</c:formatCode>
                <c:ptCount val="25"/>
                <c:pt idx="0">
                  <c:v>12.9</c:v>
                </c:pt>
                <c:pt idx="1">
                  <c:v>13.299999999999999</c:v>
                </c:pt>
                <c:pt idx="2">
                  <c:v>45.870000000000005</c:v>
                </c:pt>
                <c:pt idx="3">
                  <c:v>32</c:v>
                </c:pt>
                <c:pt idx="4">
                  <c:v>25</c:v>
                </c:pt>
                <c:pt idx="5">
                  <c:v>11.6</c:v>
                </c:pt>
                <c:pt idx="6">
                  <c:v>4.1059999999999999</c:v>
                </c:pt>
                <c:pt idx="7">
                  <c:v>4.2</c:v>
                </c:pt>
                <c:pt idx="8">
                  <c:v>3.4</c:v>
                </c:pt>
                <c:pt idx="9">
                  <c:v>18.972287489999999</c:v>
                </c:pt>
                <c:pt idx="10">
                  <c:v>4.5306955200000001</c:v>
                </c:pt>
                <c:pt idx="11">
                  <c:v>23.219814539999998</c:v>
                </c:pt>
                <c:pt idx="12">
                  <c:v>12.17624421</c:v>
                </c:pt>
                <c:pt idx="13">
                  <c:v>18.972287489999999</c:v>
                </c:pt>
                <c:pt idx="14">
                  <c:v>17.698029375000001</c:v>
                </c:pt>
                <c:pt idx="15">
                  <c:v>56.067357059999999</c:v>
                </c:pt>
                <c:pt idx="16">
                  <c:v>20.388129839999998</c:v>
                </c:pt>
                <c:pt idx="17">
                  <c:v>39.077248859999997</c:v>
                </c:pt>
                <c:pt idx="18">
                  <c:v>16.282187024999999</c:v>
                </c:pt>
                <c:pt idx="19">
                  <c:v>14.724760440000001</c:v>
                </c:pt>
                <c:pt idx="20">
                  <c:v>29.874273584999997</c:v>
                </c:pt>
                <c:pt idx="21">
                  <c:v>10.335649154999999</c:v>
                </c:pt>
                <c:pt idx="22">
                  <c:v>52.810919654999999</c:v>
                </c:pt>
                <c:pt idx="23">
                  <c:v>12.7</c:v>
                </c:pt>
                <c:pt idx="24">
                  <c:v>8.8000000000000007</c:v>
                </c:pt>
              </c:numCache>
            </c:numRef>
          </c:xVal>
          <c:yVal>
            <c:numRef>
              <c:f>'Cross-site'!$C$3:$C$27</c:f>
              <c:numCache>
                <c:formatCode>General</c:formatCode>
                <c:ptCount val="25"/>
                <c:pt idx="1">
                  <c:v>9</c:v>
                </c:pt>
                <c:pt idx="2">
                  <c:v>17</c:v>
                </c:pt>
                <c:pt idx="3">
                  <c:v>15.9</c:v>
                </c:pt>
                <c:pt idx="4">
                  <c:v>13.5</c:v>
                </c:pt>
                <c:pt idx="5">
                  <c:v>8.3000000000000007</c:v>
                </c:pt>
                <c:pt idx="6">
                  <c:v>4.2</c:v>
                </c:pt>
                <c:pt idx="7">
                  <c:v>4.2</c:v>
                </c:pt>
                <c:pt idx="8">
                  <c:v>3.6</c:v>
                </c:pt>
                <c:pt idx="9">
                  <c:v>11.3</c:v>
                </c:pt>
                <c:pt idx="10">
                  <c:v>4.5</c:v>
                </c:pt>
                <c:pt idx="11">
                  <c:v>13</c:v>
                </c:pt>
                <c:pt idx="12">
                  <c:v>8.5</c:v>
                </c:pt>
                <c:pt idx="13">
                  <c:v>11.3</c:v>
                </c:pt>
                <c:pt idx="14">
                  <c:v>10.8</c:v>
                </c:pt>
                <c:pt idx="15">
                  <c:v>23</c:v>
                </c:pt>
                <c:pt idx="16">
                  <c:v>11.7</c:v>
                </c:pt>
                <c:pt idx="17">
                  <c:v>18.2</c:v>
                </c:pt>
                <c:pt idx="18">
                  <c:v>10.199999999999999</c:v>
                </c:pt>
                <c:pt idx="19">
                  <c:v>9.6</c:v>
                </c:pt>
                <c:pt idx="20">
                  <c:v>15</c:v>
                </c:pt>
                <c:pt idx="21">
                  <c:v>7.5</c:v>
                </c:pt>
                <c:pt idx="22">
                  <c:v>22</c:v>
                </c:pt>
                <c:pt idx="23">
                  <c:v>8.8000000000000007</c:v>
                </c:pt>
                <c:pt idx="24">
                  <c:v>6.8</c:v>
                </c:pt>
              </c:numCache>
            </c:numRef>
          </c:yVal>
          <c:smooth val="0"/>
        </c:ser>
        <c:ser>
          <c:idx val="1"/>
          <c:order val="1"/>
          <c:tx>
            <c:v>SCO</c:v>
          </c:tx>
          <c:spPr>
            <a:ln w="25400" cap="rnd">
              <a:noFill/>
              <a:round/>
            </a:ln>
            <a:effectLst/>
          </c:spPr>
          <c:marker>
            <c:symbol val="circle"/>
            <c:size val="10"/>
            <c:spPr>
              <a:solidFill>
                <a:schemeClr val="accent2"/>
              </a:solidFill>
              <a:ln w="9525">
                <a:solidFill>
                  <a:schemeClr val="tx1"/>
                </a:solidFill>
              </a:ln>
              <a:effectLst/>
            </c:spPr>
          </c:marker>
          <c:trendline>
            <c:spPr>
              <a:ln w="19050" cap="rnd">
                <a:solidFill>
                  <a:schemeClr val="accent2"/>
                </a:solidFill>
                <a:prstDash val="sysDot"/>
              </a:ln>
              <a:effectLst/>
            </c:spPr>
            <c:trendlineType val="power"/>
            <c:dispRSqr val="0"/>
            <c:dispEq val="0"/>
          </c:trendline>
          <c:xVal>
            <c:numRef>
              <c:f>'Cross-site'!$D$28:$D$37</c:f>
              <c:numCache>
                <c:formatCode>General</c:formatCode>
                <c:ptCount val="10"/>
                <c:pt idx="0">
                  <c:v>177.2</c:v>
                </c:pt>
                <c:pt idx="1">
                  <c:v>126.5</c:v>
                </c:pt>
                <c:pt idx="2">
                  <c:v>117.6</c:v>
                </c:pt>
                <c:pt idx="3">
                  <c:v>964.9</c:v>
                </c:pt>
                <c:pt idx="4">
                  <c:v>161</c:v>
                </c:pt>
                <c:pt idx="5">
                  <c:v>213.9</c:v>
                </c:pt>
                <c:pt idx="6">
                  <c:v>3397</c:v>
                </c:pt>
                <c:pt idx="7">
                  <c:v>5569</c:v>
                </c:pt>
                <c:pt idx="8">
                  <c:v>1888</c:v>
                </c:pt>
                <c:pt idx="9">
                  <c:v>402.2</c:v>
                </c:pt>
              </c:numCache>
            </c:numRef>
          </c:xVal>
          <c:yVal>
            <c:numRef>
              <c:f>'Cross-site'!$C$28:$C$37</c:f>
              <c:numCache>
                <c:formatCode>General</c:formatCode>
                <c:ptCount val="10"/>
                <c:pt idx="0">
                  <c:v>9.3000000000000007</c:v>
                </c:pt>
                <c:pt idx="1">
                  <c:v>8.6999999999999993</c:v>
                </c:pt>
                <c:pt idx="2">
                  <c:v>8.6999999999999993</c:v>
                </c:pt>
                <c:pt idx="3">
                  <c:v>27.3</c:v>
                </c:pt>
                <c:pt idx="4">
                  <c:v>11.700000000000001</c:v>
                </c:pt>
                <c:pt idx="5">
                  <c:v>9.4</c:v>
                </c:pt>
                <c:pt idx="6">
                  <c:v>40</c:v>
                </c:pt>
                <c:pt idx="7">
                  <c:v>50</c:v>
                </c:pt>
              </c:numCache>
            </c:numRef>
          </c:yVal>
          <c:smooth val="0"/>
        </c:ser>
        <c:ser>
          <c:idx val="2"/>
          <c:order val="2"/>
          <c:tx>
            <c:v>SCAL</c:v>
          </c:tx>
          <c:spPr>
            <a:ln w="25400" cap="rnd">
              <a:noFill/>
              <a:round/>
            </a:ln>
            <a:effectLst/>
          </c:spPr>
          <c:marker>
            <c:symbol val="circle"/>
            <c:size val="10"/>
            <c:spPr>
              <a:solidFill>
                <a:schemeClr val="accent3"/>
              </a:solidFill>
              <a:ln w="9525">
                <a:solidFill>
                  <a:schemeClr val="tx1"/>
                </a:solidFill>
              </a:ln>
              <a:effectLst/>
            </c:spPr>
          </c:marker>
          <c:trendline>
            <c:spPr>
              <a:ln w="19050" cap="rnd">
                <a:solidFill>
                  <a:schemeClr val="accent3"/>
                </a:solidFill>
                <a:prstDash val="sysDot"/>
              </a:ln>
              <a:effectLst/>
            </c:spPr>
            <c:trendlineType val="power"/>
            <c:dispRSqr val="0"/>
            <c:dispEq val="0"/>
          </c:trendline>
          <c:xVal>
            <c:numRef>
              <c:f>'Cross-site'!$D$38:$D$50</c:f>
              <c:numCache>
                <c:formatCode>0.0000</c:formatCode>
                <c:ptCount val="13"/>
                <c:pt idx="0">
                  <c:v>28.8</c:v>
                </c:pt>
                <c:pt idx="1">
                  <c:v>19.099999999999998</c:v>
                </c:pt>
                <c:pt idx="2">
                  <c:v>99.9</c:v>
                </c:pt>
                <c:pt idx="3">
                  <c:v>2890.5</c:v>
                </c:pt>
                <c:pt idx="4">
                  <c:v>287.8</c:v>
                </c:pt>
                <c:pt idx="5">
                  <c:v>148.60000000000002</c:v>
                </c:pt>
                <c:pt idx="6">
                  <c:v>119.2</c:v>
                </c:pt>
                <c:pt idx="7">
                  <c:v>83.9</c:v>
                </c:pt>
                <c:pt idx="8">
                  <c:v>144.1</c:v>
                </c:pt>
                <c:pt idx="9">
                  <c:v>36.4</c:v>
                </c:pt>
                <c:pt idx="10">
                  <c:v>86.4</c:v>
                </c:pt>
                <c:pt idx="11">
                  <c:v>1056.8999999999999</c:v>
                </c:pt>
                <c:pt idx="12" formatCode="General">
                  <c:v>87.2</c:v>
                </c:pt>
              </c:numCache>
            </c:numRef>
          </c:xVal>
          <c:yVal>
            <c:numRef>
              <c:f>'Cross-site'!$C$38:$C$50</c:f>
              <c:numCache>
                <c:formatCode>General</c:formatCode>
                <c:ptCount val="13"/>
                <c:pt idx="0">
                  <c:v>24.099999999999998</c:v>
                </c:pt>
                <c:pt idx="1">
                  <c:v>24.8</c:v>
                </c:pt>
                <c:pt idx="3">
                  <c:v>59.3</c:v>
                </c:pt>
                <c:pt idx="4">
                  <c:v>35</c:v>
                </c:pt>
                <c:pt idx="5">
                  <c:v>32.300000000000004</c:v>
                </c:pt>
                <c:pt idx="6">
                  <c:v>30.4</c:v>
                </c:pt>
                <c:pt idx="7">
                  <c:v>24.9</c:v>
                </c:pt>
                <c:pt idx="8">
                  <c:v>23.799999999999997</c:v>
                </c:pt>
                <c:pt idx="9">
                  <c:v>23.599999999999998</c:v>
                </c:pt>
              </c:numCache>
            </c:numRef>
          </c:yVal>
          <c:smooth val="0"/>
        </c:ser>
        <c:ser>
          <c:idx val="3"/>
          <c:order val="3"/>
          <c:tx>
            <c:v>SCBL</c:v>
          </c:tx>
          <c:spPr>
            <a:ln w="25400" cap="rnd">
              <a:noFill/>
              <a:round/>
            </a:ln>
            <a:effectLst/>
          </c:spPr>
          <c:marker>
            <c:symbol val="circle"/>
            <c:size val="10"/>
            <c:spPr>
              <a:solidFill>
                <a:schemeClr val="accent4"/>
              </a:solidFill>
              <a:ln w="9525">
                <a:solidFill>
                  <a:schemeClr val="tx1"/>
                </a:solidFill>
              </a:ln>
              <a:effectLst/>
            </c:spPr>
          </c:marker>
          <c:trendline>
            <c:spPr>
              <a:ln w="19050" cap="rnd">
                <a:solidFill>
                  <a:schemeClr val="accent4"/>
                </a:solidFill>
                <a:prstDash val="sysDot"/>
              </a:ln>
              <a:effectLst/>
            </c:spPr>
            <c:trendlineType val="power"/>
            <c:dispRSqr val="0"/>
            <c:dispEq val="0"/>
          </c:trendline>
          <c:xVal>
            <c:numRef>
              <c:f>'Cross-site'!$D$51:$D$61</c:f>
              <c:numCache>
                <c:formatCode>General</c:formatCode>
                <c:ptCount val="11"/>
                <c:pt idx="0">
                  <c:v>48.5</c:v>
                </c:pt>
                <c:pt idx="1">
                  <c:v>30.5</c:v>
                </c:pt>
                <c:pt idx="2">
                  <c:v>89.899999999999991</c:v>
                </c:pt>
                <c:pt idx="3">
                  <c:v>129.20000000000002</c:v>
                </c:pt>
                <c:pt idx="4">
                  <c:v>392.90000000000003</c:v>
                </c:pt>
                <c:pt idx="5">
                  <c:v>1501</c:v>
                </c:pt>
                <c:pt idx="6">
                  <c:v>264.40000000000003</c:v>
                </c:pt>
                <c:pt idx="7">
                  <c:v>933.8</c:v>
                </c:pt>
                <c:pt idx="8">
                  <c:v>110.8</c:v>
                </c:pt>
                <c:pt idx="10">
                  <c:v>119.6</c:v>
                </c:pt>
              </c:numCache>
            </c:numRef>
          </c:xVal>
          <c:yVal>
            <c:numRef>
              <c:f>'Cross-site'!$C$51:$C$61</c:f>
              <c:numCache>
                <c:formatCode>General</c:formatCode>
                <c:ptCount val="11"/>
                <c:pt idx="0">
                  <c:v>27.700000000000003</c:v>
                </c:pt>
                <c:pt idx="1">
                  <c:v>28.499999999999996</c:v>
                </c:pt>
                <c:pt idx="2">
                  <c:v>37.4</c:v>
                </c:pt>
                <c:pt idx="3">
                  <c:v>35.5</c:v>
                </c:pt>
                <c:pt idx="4">
                  <c:v>48.3</c:v>
                </c:pt>
                <c:pt idx="5">
                  <c:v>63.1</c:v>
                </c:pt>
                <c:pt idx="6">
                  <c:v>37.299999999999997</c:v>
                </c:pt>
                <c:pt idx="7">
                  <c:v>50.6</c:v>
                </c:pt>
                <c:pt idx="8">
                  <c:v>27.900000000000002</c:v>
                </c:pt>
              </c:numCache>
            </c:numRef>
          </c:yVal>
          <c:smooth val="0"/>
        </c:ser>
        <c:dLbls>
          <c:showLegendKey val="0"/>
          <c:showVal val="0"/>
          <c:showCatName val="0"/>
          <c:showSerName val="0"/>
          <c:showPercent val="0"/>
          <c:showBubbleSize val="0"/>
        </c:dLbls>
        <c:axId val="34935168"/>
        <c:axId val="34937088"/>
      </c:scatterChart>
      <c:valAx>
        <c:axId val="34935168"/>
        <c:scaling>
          <c:logBase val="10"/>
          <c:orientation val="minMax"/>
        </c:scaling>
        <c:delete val="0"/>
        <c:axPos val="b"/>
        <c:title>
          <c:tx>
            <c:rich>
              <a:bodyPr rot="0" spcFirstLastPara="1" vertOverflow="ellipsis" vert="horz" wrap="square" anchor="ctr" anchorCtr="1"/>
              <a:lstStyle/>
              <a:p>
                <a:pPr>
                  <a:defRPr sz="1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Discharge (L/s)</a:t>
                </a:r>
              </a:p>
            </c:rich>
          </c:tx>
          <c:layout/>
          <c:overlay val="0"/>
          <c:spPr>
            <a:noFill/>
            <a:ln>
              <a:noFill/>
            </a:ln>
            <a:effectLst/>
          </c:spPr>
        </c:title>
        <c:numFmt formatCode="General" sourceLinked="1"/>
        <c:majorTickMark val="none"/>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34937088"/>
        <c:crosses val="autoZero"/>
        <c:crossBetween val="midCat"/>
      </c:valAx>
      <c:valAx>
        <c:axId val="34937088"/>
        <c:scaling>
          <c:logBase val="10"/>
          <c:orientation val="minMax"/>
        </c:scaling>
        <c:delete val="0"/>
        <c:axPos val="l"/>
        <c:title>
          <c:tx>
            <c:rich>
              <a:bodyPr rot="-5400000" spcFirstLastPara="1" vertOverflow="ellipsis" vert="horz" wrap="square" anchor="ctr" anchorCtr="1"/>
              <a:lstStyle/>
              <a:p>
                <a:pPr>
                  <a:defRPr sz="1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Stage (cm)</a:t>
                </a:r>
              </a:p>
            </c:rich>
          </c:tx>
          <c:layout>
            <c:manualLayout>
              <c:xMode val="edge"/>
              <c:yMode val="edge"/>
              <c:x val="2.3146801579465338E-2"/>
              <c:y val="0.22021826670381781"/>
            </c:manualLayout>
          </c:layout>
          <c:overlay val="0"/>
          <c:spPr>
            <a:noFill/>
            <a:ln>
              <a:noFill/>
            </a:ln>
            <a:effectLst/>
          </c:spPr>
        </c:title>
        <c:numFmt formatCode="General" sourceLinked="1"/>
        <c:majorTickMark val="none"/>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34935168"/>
        <c:crosses val="autoZero"/>
        <c:crossBetween val="midCat"/>
      </c:valAx>
      <c:spPr>
        <a:noFill/>
        <a:ln>
          <a:solidFill>
            <a:schemeClr val="tx1"/>
          </a:solidFill>
        </a:ln>
        <a:effectLst/>
      </c:spPr>
    </c:plotArea>
    <c:legend>
      <c:legendPos val="r"/>
      <c:legendEntry>
        <c:idx val="4"/>
        <c:delete val="1"/>
      </c:legendEntry>
      <c:legendEntry>
        <c:idx val="5"/>
        <c:delete val="1"/>
      </c:legendEntry>
      <c:legendEntry>
        <c:idx val="6"/>
        <c:delete val="1"/>
      </c:legendEntry>
      <c:legendEntry>
        <c:idx val="7"/>
        <c:delete val="1"/>
      </c:legendEntry>
      <c:layout>
        <c:manualLayout>
          <c:xMode val="edge"/>
          <c:yMode val="edge"/>
          <c:x val="0.76180569565517953"/>
          <c:y val="0.12512002219543605"/>
          <c:w val="0.2294724825584373"/>
          <c:h val="0.4633497929550233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sz="1800" b="1">
          <a:solidFill>
            <a:schemeClr val="tx1"/>
          </a:solidFill>
          <a:latin typeface="Times New Roman" panose="02020603050405020304" pitchFamily="18" charset="0"/>
          <a:cs typeface="Times New Roman" panose="02020603050405020304" pitchFamily="18" charset="0"/>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1418707981935586"/>
          <c:y val="6.6296407334479321E-2"/>
          <c:w val="0.7196998589240976"/>
          <c:h val="0.86740718533104133"/>
        </c:manualLayout>
      </c:layout>
      <c:scatterChart>
        <c:scatterStyle val="lineMarker"/>
        <c:varyColors val="0"/>
        <c:ser>
          <c:idx val="0"/>
          <c:order val="0"/>
          <c:tx>
            <c:v>SCO</c:v>
          </c:tx>
          <c:spPr>
            <a:ln w="25400" cap="rnd">
              <a:noFill/>
              <a:round/>
            </a:ln>
            <a:effectLst/>
          </c:spPr>
          <c:marker>
            <c:symbol val="circle"/>
            <c:size val="10"/>
            <c:spPr>
              <a:solidFill>
                <a:schemeClr val="accent2"/>
              </a:solidFill>
              <a:ln w="9525">
                <a:solidFill>
                  <a:schemeClr val="tx1"/>
                </a:solidFill>
              </a:ln>
              <a:effectLst/>
            </c:spPr>
          </c:marker>
          <c:xVal>
            <c:numRef>
              <c:f>'Cross-site'!$C$2:$C$18</c:f>
              <c:numCache>
                <c:formatCode>General</c:formatCode>
                <c:ptCount val="17"/>
                <c:pt idx="0">
                  <c:v>153.79999999999998</c:v>
                </c:pt>
                <c:pt idx="1">
                  <c:v>786.4</c:v>
                </c:pt>
                <c:pt idx="2">
                  <c:v>1326.7</c:v>
                </c:pt>
                <c:pt idx="3">
                  <c:v>2922</c:v>
                </c:pt>
                <c:pt idx="4">
                  <c:v>708.4</c:v>
                </c:pt>
                <c:pt idx="5">
                  <c:v>933.69999999999993</c:v>
                </c:pt>
                <c:pt idx="6">
                  <c:v>204.8</c:v>
                </c:pt>
                <c:pt idx="7">
                  <c:v>177.2</c:v>
                </c:pt>
                <c:pt idx="8">
                  <c:v>126.5</c:v>
                </c:pt>
                <c:pt idx="9">
                  <c:v>117.6</c:v>
                </c:pt>
                <c:pt idx="10">
                  <c:v>964.9</c:v>
                </c:pt>
                <c:pt idx="11">
                  <c:v>161</c:v>
                </c:pt>
                <c:pt idx="12">
                  <c:v>213.9</c:v>
                </c:pt>
                <c:pt idx="13">
                  <c:v>3397</c:v>
                </c:pt>
                <c:pt idx="14">
                  <c:v>5569</c:v>
                </c:pt>
                <c:pt idx="15">
                  <c:v>1888</c:v>
                </c:pt>
                <c:pt idx="16">
                  <c:v>402.2</c:v>
                </c:pt>
              </c:numCache>
            </c:numRef>
          </c:xVal>
          <c:yVal>
            <c:numRef>
              <c:f>'Cross-site'!$K$2:$K$18</c:f>
              <c:numCache>
                <c:formatCode>0.000</c:formatCode>
                <c:ptCount val="17"/>
                <c:pt idx="0">
                  <c:v>370.70561612836866</c:v>
                </c:pt>
                <c:pt idx="1">
                  <c:v>283.16395803332642</c:v>
                </c:pt>
                <c:pt idx="2">
                  <c:v>288.76774326270316</c:v>
                </c:pt>
                <c:pt idx="3">
                  <c:v>184.50113145443325</c:v>
                </c:pt>
                <c:pt idx="4">
                  <c:v>272.30610985393957</c:v>
                </c:pt>
                <c:pt idx="6">
                  <c:v>416.77021189999999</c:v>
                </c:pt>
                <c:pt idx="7">
                  <c:v>435.18617568401555</c:v>
                </c:pt>
                <c:pt idx="8">
                  <c:v>531.56140711787702</c:v>
                </c:pt>
                <c:pt idx="9" formatCode="General">
                  <c:v>570.61921415346626</c:v>
                </c:pt>
                <c:pt idx="10" formatCode="General">
                  <c:v>357.75354865254064</c:v>
                </c:pt>
                <c:pt idx="11" formatCode="General">
                  <c:v>431.22402797778233</c:v>
                </c:pt>
                <c:pt idx="12" formatCode="General">
                  <c:v>440.17691832956183</c:v>
                </c:pt>
                <c:pt idx="13" formatCode="General">
                  <c:v>248.12178564081464</c:v>
                </c:pt>
                <c:pt idx="16" formatCode="General">
                  <c:v>356.68</c:v>
                </c:pt>
              </c:numCache>
            </c:numRef>
          </c:yVal>
          <c:smooth val="0"/>
        </c:ser>
        <c:ser>
          <c:idx val="1"/>
          <c:order val="1"/>
          <c:tx>
            <c:v>SCAL</c:v>
          </c:tx>
          <c:spPr>
            <a:ln w="25400" cap="rnd">
              <a:noFill/>
              <a:round/>
            </a:ln>
            <a:effectLst/>
          </c:spPr>
          <c:marker>
            <c:symbol val="circle"/>
            <c:size val="10"/>
            <c:spPr>
              <a:solidFill>
                <a:schemeClr val="accent3"/>
              </a:solidFill>
              <a:ln w="9525">
                <a:solidFill>
                  <a:schemeClr val="tx1"/>
                </a:solidFill>
              </a:ln>
              <a:effectLst/>
            </c:spPr>
          </c:marker>
          <c:xVal>
            <c:numRef>
              <c:f>'Cross-site'!$C$19:$C$32</c:f>
              <c:numCache>
                <c:formatCode>General</c:formatCode>
                <c:ptCount val="14"/>
                <c:pt idx="0">
                  <c:v>28.8</c:v>
                </c:pt>
                <c:pt idx="1">
                  <c:v>19.099999999999998</c:v>
                </c:pt>
                <c:pt idx="2">
                  <c:v>99.9</c:v>
                </c:pt>
                <c:pt idx="3">
                  <c:v>2890.5</c:v>
                </c:pt>
                <c:pt idx="4">
                  <c:v>287.8</c:v>
                </c:pt>
                <c:pt idx="5">
                  <c:v>148.60000000000002</c:v>
                </c:pt>
                <c:pt idx="6">
                  <c:v>119.2</c:v>
                </c:pt>
                <c:pt idx="7">
                  <c:v>83.9</c:v>
                </c:pt>
                <c:pt idx="8">
                  <c:v>144.1</c:v>
                </c:pt>
                <c:pt idx="9">
                  <c:v>36.4</c:v>
                </c:pt>
                <c:pt idx="10">
                  <c:v>86.4</c:v>
                </c:pt>
                <c:pt idx="11">
                  <c:v>1056.8999999999999</c:v>
                </c:pt>
                <c:pt idx="12">
                  <c:v>87.2</c:v>
                </c:pt>
                <c:pt idx="13">
                  <c:v>48.5</c:v>
                </c:pt>
              </c:numCache>
            </c:numRef>
          </c:xVal>
          <c:yVal>
            <c:numRef>
              <c:f>'Cross-site'!$K$19:$K$30</c:f>
              <c:numCache>
                <c:formatCode>0.000</c:formatCode>
                <c:ptCount val="12"/>
                <c:pt idx="0">
                  <c:v>99.88479736679696</c:v>
                </c:pt>
                <c:pt idx="1">
                  <c:v>94.638963176301161</c:v>
                </c:pt>
                <c:pt idx="3">
                  <c:v>44.402386340259206</c:v>
                </c:pt>
                <c:pt idx="5">
                  <c:v>59.271754782966475</c:v>
                </c:pt>
                <c:pt idx="6">
                  <c:v>64.427072618802725</c:v>
                </c:pt>
                <c:pt idx="7">
                  <c:v>76.181855585270526</c:v>
                </c:pt>
                <c:pt idx="8">
                  <c:v>76.399917712404857</c:v>
                </c:pt>
                <c:pt idx="9">
                  <c:v>83.266999999999996</c:v>
                </c:pt>
                <c:pt idx="10" formatCode="General">
                  <c:v>70.454638963176308</c:v>
                </c:pt>
                <c:pt idx="11" formatCode="General">
                  <c:v>50.857848179386956</c:v>
                </c:pt>
              </c:numCache>
            </c:numRef>
          </c:yVal>
          <c:smooth val="0"/>
        </c:ser>
        <c:ser>
          <c:idx val="2"/>
          <c:order val="2"/>
          <c:tx>
            <c:v>SCBL</c:v>
          </c:tx>
          <c:spPr>
            <a:ln w="25400" cap="rnd">
              <a:noFill/>
              <a:round/>
            </a:ln>
            <a:effectLst/>
          </c:spPr>
          <c:marker>
            <c:symbol val="circle"/>
            <c:size val="10"/>
            <c:spPr>
              <a:solidFill>
                <a:schemeClr val="accent4"/>
              </a:solidFill>
              <a:ln w="9525">
                <a:solidFill>
                  <a:schemeClr val="tx1"/>
                </a:solidFill>
              </a:ln>
              <a:effectLst/>
            </c:spPr>
          </c:marker>
          <c:xVal>
            <c:numRef>
              <c:f>'Cross-site'!$C$32:$C$40</c:f>
              <c:numCache>
                <c:formatCode>General</c:formatCode>
                <c:ptCount val="9"/>
                <c:pt idx="0">
                  <c:v>48.5</c:v>
                </c:pt>
                <c:pt idx="1">
                  <c:v>30.5</c:v>
                </c:pt>
                <c:pt idx="2">
                  <c:v>129.20000000000002</c:v>
                </c:pt>
                <c:pt idx="3">
                  <c:v>392.90000000000003</c:v>
                </c:pt>
                <c:pt idx="4">
                  <c:v>264.40000000000003</c:v>
                </c:pt>
                <c:pt idx="5">
                  <c:v>933.8</c:v>
                </c:pt>
                <c:pt idx="6">
                  <c:v>110.8</c:v>
                </c:pt>
                <c:pt idx="7">
                  <c:v>2.6</c:v>
                </c:pt>
                <c:pt idx="8">
                  <c:v>119.6</c:v>
                </c:pt>
              </c:numCache>
            </c:numRef>
          </c:xVal>
          <c:yVal>
            <c:numRef>
              <c:f>'Cross-site'!$K$32:$K$40</c:f>
              <c:numCache>
                <c:formatCode>0.000</c:formatCode>
                <c:ptCount val="9"/>
                <c:pt idx="0">
                  <c:v>204.69450730302407</c:v>
                </c:pt>
                <c:pt idx="1">
                  <c:v>187.43468422135365</c:v>
                </c:pt>
                <c:pt idx="2">
                  <c:v>115.37132277309196</c:v>
                </c:pt>
                <c:pt idx="4">
                  <c:v>103.58362476856612</c:v>
                </c:pt>
                <c:pt idx="5">
                  <c:v>84.653363505451566</c:v>
                </c:pt>
                <c:pt idx="6">
                  <c:v>151.58609339642049</c:v>
                </c:pt>
                <c:pt idx="8">
                  <c:v>94.281000000000006</c:v>
                </c:pt>
              </c:numCache>
            </c:numRef>
          </c:yVal>
          <c:smooth val="0"/>
        </c:ser>
        <c:ser>
          <c:idx val="3"/>
          <c:order val="3"/>
          <c:tx>
            <c:v>GRO</c:v>
          </c:tx>
          <c:spPr>
            <a:ln w="25400" cap="rnd">
              <a:noFill/>
              <a:round/>
            </a:ln>
            <a:effectLst/>
          </c:spPr>
          <c:marker>
            <c:symbol val="circle"/>
            <c:size val="10"/>
            <c:spPr>
              <a:solidFill>
                <a:schemeClr val="accent1"/>
              </a:solidFill>
              <a:ln w="9525">
                <a:solidFill>
                  <a:schemeClr val="tx1"/>
                </a:solidFill>
              </a:ln>
              <a:effectLst/>
            </c:spPr>
          </c:marker>
          <c:xVal>
            <c:numRef>
              <c:f>'Cross-site'!$C$41:$C$47</c:f>
              <c:numCache>
                <c:formatCode>General</c:formatCode>
                <c:ptCount val="7"/>
                <c:pt idx="0">
                  <c:v>12.9</c:v>
                </c:pt>
                <c:pt idx="1">
                  <c:v>13.299999999999999</c:v>
                </c:pt>
                <c:pt idx="2">
                  <c:v>32</c:v>
                </c:pt>
                <c:pt idx="3">
                  <c:v>11.6</c:v>
                </c:pt>
                <c:pt idx="4">
                  <c:v>4.1059999999999999</c:v>
                </c:pt>
                <c:pt idx="5">
                  <c:v>4.2</c:v>
                </c:pt>
                <c:pt idx="6">
                  <c:v>3.4</c:v>
                </c:pt>
              </c:numCache>
            </c:numRef>
          </c:xVal>
          <c:yVal>
            <c:numRef>
              <c:f>'Cross-site'!$K$41:$K$47</c:f>
              <c:numCache>
                <c:formatCode>General</c:formatCode>
                <c:ptCount val="7"/>
                <c:pt idx="0">
                  <c:v>25.6778440650072</c:v>
                </c:pt>
                <c:pt idx="1">
                  <c:v>25.18411849413701</c:v>
                </c:pt>
                <c:pt idx="2">
                  <c:v>25.603785229376669</c:v>
                </c:pt>
                <c:pt idx="3">
                  <c:v>24.525817732976751</c:v>
                </c:pt>
                <c:pt idx="5">
                  <c:v>25.356999999999999</c:v>
                </c:pt>
                <c:pt idx="6">
                  <c:v>26.53</c:v>
                </c:pt>
              </c:numCache>
            </c:numRef>
          </c:yVal>
          <c:smooth val="0"/>
        </c:ser>
        <c:dLbls>
          <c:showLegendKey val="0"/>
          <c:showVal val="0"/>
          <c:showCatName val="0"/>
          <c:showSerName val="0"/>
          <c:showPercent val="0"/>
          <c:showBubbleSize val="0"/>
        </c:dLbls>
        <c:axId val="34973568"/>
        <c:axId val="35192832"/>
      </c:scatterChart>
      <c:valAx>
        <c:axId val="34973568"/>
        <c:scaling>
          <c:logBase val="10"/>
          <c:orientation val="minMax"/>
        </c:scaling>
        <c:delete val="1"/>
        <c:axPos val="b"/>
        <c:numFmt formatCode="General" sourceLinked="1"/>
        <c:majorTickMark val="none"/>
        <c:minorTickMark val="in"/>
        <c:tickLblPos val="nextTo"/>
        <c:crossAx val="35192832"/>
        <c:crosses val="autoZero"/>
        <c:crossBetween val="midCat"/>
      </c:valAx>
      <c:valAx>
        <c:axId val="35192832"/>
        <c:scaling>
          <c:logBase val="10"/>
          <c:orientation val="minMax"/>
          <c:min val="10"/>
        </c:scaling>
        <c:delete val="0"/>
        <c:axPos val="l"/>
        <c:title>
          <c:tx>
            <c:rich>
              <a:bodyPr rot="-5400000" spcFirstLastPara="1" vertOverflow="ellipsis" vert="horz" wrap="square" anchor="ctr" anchorCtr="1"/>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Mg (umol/L)</a:t>
                </a:r>
              </a:p>
            </c:rich>
          </c:tx>
          <c:layout/>
          <c:overlay val="0"/>
          <c:spPr>
            <a:noFill/>
            <a:ln>
              <a:noFill/>
            </a:ln>
            <a:effectLst/>
          </c:spPr>
        </c:title>
        <c:numFmt formatCode="0" sourceLinked="0"/>
        <c:majorTickMark val="none"/>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34973568"/>
        <c:crosses val="autoZero"/>
        <c:crossBetween val="midCat"/>
      </c:valAx>
      <c:spPr>
        <a:noFill/>
        <a:ln>
          <a:solidFill>
            <a:schemeClr val="tx1"/>
          </a:solidFill>
        </a:ln>
        <a:effectLst/>
      </c:spPr>
    </c:plotArea>
    <c:plotVisOnly val="1"/>
    <c:dispBlanksAs val="gap"/>
    <c:showDLblsOverMax val="0"/>
  </c:chart>
  <c:spPr>
    <a:noFill/>
    <a:ln>
      <a:noFill/>
    </a:ln>
    <a:effectLst/>
  </c:spPr>
  <c:txPr>
    <a:bodyPr/>
    <a:lstStyle/>
    <a:p>
      <a:pPr>
        <a:defRPr sz="1600" b="1">
          <a:solidFill>
            <a:schemeClr val="tx1"/>
          </a:solidFill>
          <a:latin typeface="Times New Roman" panose="02020603050405020304" pitchFamily="18" charset="0"/>
          <a:cs typeface="Times New Roman" panose="02020603050405020304" pitchFamily="18" charset="0"/>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8197462817147855"/>
          <c:y val="9.1446850393700777E-2"/>
          <c:w val="0.648376313406132"/>
          <c:h val="0.68437846310877803"/>
        </c:manualLayout>
      </c:layout>
      <c:scatterChart>
        <c:scatterStyle val="lineMarker"/>
        <c:varyColors val="0"/>
        <c:ser>
          <c:idx val="0"/>
          <c:order val="0"/>
          <c:tx>
            <c:v>SCO</c:v>
          </c:tx>
          <c:spPr>
            <a:ln w="25400" cap="rnd">
              <a:noFill/>
              <a:round/>
            </a:ln>
            <a:effectLst/>
          </c:spPr>
          <c:marker>
            <c:symbol val="circle"/>
            <c:size val="10"/>
            <c:spPr>
              <a:solidFill>
                <a:schemeClr val="accent2"/>
              </a:solidFill>
              <a:ln w="9525">
                <a:solidFill>
                  <a:schemeClr val="tx1"/>
                </a:solidFill>
              </a:ln>
              <a:effectLst/>
            </c:spPr>
          </c:marker>
          <c:xVal>
            <c:numRef>
              <c:f>'Cross-site'!$C$2:$C$18</c:f>
              <c:numCache>
                <c:formatCode>General</c:formatCode>
                <c:ptCount val="17"/>
                <c:pt idx="0">
                  <c:v>153.79999999999998</c:v>
                </c:pt>
                <c:pt idx="1">
                  <c:v>786.4</c:v>
                </c:pt>
                <c:pt idx="2">
                  <c:v>1326.7</c:v>
                </c:pt>
                <c:pt idx="3">
                  <c:v>2922</c:v>
                </c:pt>
                <c:pt idx="4">
                  <c:v>708.4</c:v>
                </c:pt>
                <c:pt idx="5">
                  <c:v>933.69999999999993</c:v>
                </c:pt>
                <c:pt idx="6">
                  <c:v>204.8</c:v>
                </c:pt>
                <c:pt idx="7">
                  <c:v>177.2</c:v>
                </c:pt>
                <c:pt idx="8">
                  <c:v>126.5</c:v>
                </c:pt>
                <c:pt idx="9">
                  <c:v>117.6</c:v>
                </c:pt>
                <c:pt idx="10">
                  <c:v>964.9</c:v>
                </c:pt>
                <c:pt idx="11">
                  <c:v>161</c:v>
                </c:pt>
                <c:pt idx="12">
                  <c:v>213.9</c:v>
                </c:pt>
                <c:pt idx="13">
                  <c:v>3397</c:v>
                </c:pt>
                <c:pt idx="14">
                  <c:v>5569</c:v>
                </c:pt>
                <c:pt idx="15">
                  <c:v>1888</c:v>
                </c:pt>
                <c:pt idx="16">
                  <c:v>402.2</c:v>
                </c:pt>
              </c:numCache>
            </c:numRef>
          </c:xVal>
          <c:yVal>
            <c:numRef>
              <c:f>'Cross-site'!$D$2:$D$18</c:f>
              <c:numCache>
                <c:formatCode>General</c:formatCode>
                <c:ptCount val="17"/>
                <c:pt idx="0">
                  <c:v>1092.8140000000001</c:v>
                </c:pt>
                <c:pt idx="1">
                  <c:v>799.66300000000001</c:v>
                </c:pt>
                <c:pt idx="2">
                  <c:v>795.61400000000003</c:v>
                </c:pt>
                <c:pt idx="3">
                  <c:v>617.86900000000003</c:v>
                </c:pt>
                <c:pt idx="4">
                  <c:v>760</c:v>
                </c:pt>
                <c:pt idx="6">
                  <c:v>1073.4590000000001</c:v>
                </c:pt>
                <c:pt idx="7">
                  <c:v>1117.8430000000001</c:v>
                </c:pt>
                <c:pt idx="8">
                  <c:v>1241.55</c:v>
                </c:pt>
                <c:pt idx="9">
                  <c:v>1276.53</c:v>
                </c:pt>
                <c:pt idx="10">
                  <c:v>930.57</c:v>
                </c:pt>
                <c:pt idx="11">
                  <c:v>1139.4000000000001</c:v>
                </c:pt>
                <c:pt idx="12">
                  <c:v>1147.95</c:v>
                </c:pt>
                <c:pt idx="13">
                  <c:v>698.27</c:v>
                </c:pt>
                <c:pt idx="16">
                  <c:v>927.03700000000003</c:v>
                </c:pt>
              </c:numCache>
            </c:numRef>
          </c:yVal>
          <c:smooth val="0"/>
        </c:ser>
        <c:ser>
          <c:idx val="1"/>
          <c:order val="1"/>
          <c:tx>
            <c:v>SCAL</c:v>
          </c:tx>
          <c:spPr>
            <a:ln w="25400" cap="rnd">
              <a:noFill/>
              <a:round/>
            </a:ln>
            <a:effectLst/>
          </c:spPr>
          <c:marker>
            <c:symbol val="circle"/>
            <c:size val="10"/>
            <c:spPr>
              <a:solidFill>
                <a:schemeClr val="accent3"/>
              </a:solidFill>
              <a:ln w="9525">
                <a:solidFill>
                  <a:schemeClr val="tx1"/>
                </a:solidFill>
              </a:ln>
              <a:effectLst/>
            </c:spPr>
          </c:marker>
          <c:xVal>
            <c:numRef>
              <c:f>'Cross-site'!$C$19:$C$31</c:f>
              <c:numCache>
                <c:formatCode>General</c:formatCode>
                <c:ptCount val="13"/>
                <c:pt idx="0">
                  <c:v>28.8</c:v>
                </c:pt>
                <c:pt idx="1">
                  <c:v>19.099999999999998</c:v>
                </c:pt>
                <c:pt idx="2">
                  <c:v>99.9</c:v>
                </c:pt>
                <c:pt idx="3">
                  <c:v>2890.5</c:v>
                </c:pt>
                <c:pt idx="4">
                  <c:v>287.8</c:v>
                </c:pt>
                <c:pt idx="5">
                  <c:v>148.60000000000002</c:v>
                </c:pt>
                <c:pt idx="6">
                  <c:v>119.2</c:v>
                </c:pt>
                <c:pt idx="7">
                  <c:v>83.9</c:v>
                </c:pt>
                <c:pt idx="8">
                  <c:v>144.1</c:v>
                </c:pt>
                <c:pt idx="9">
                  <c:v>36.4</c:v>
                </c:pt>
                <c:pt idx="10">
                  <c:v>86.4</c:v>
                </c:pt>
                <c:pt idx="11">
                  <c:v>1056.8999999999999</c:v>
                </c:pt>
                <c:pt idx="12">
                  <c:v>87.2</c:v>
                </c:pt>
              </c:numCache>
            </c:numRef>
          </c:xVal>
          <c:yVal>
            <c:numRef>
              <c:f>'Cross-site'!$D$19:$D$31</c:f>
              <c:numCache>
                <c:formatCode>0.000</c:formatCode>
                <c:ptCount val="13"/>
                <c:pt idx="0">
                  <c:v>366.27744510978044</c:v>
                </c:pt>
                <c:pt idx="1">
                  <c:v>326.06786427145704</c:v>
                </c:pt>
                <c:pt idx="3">
                  <c:v>101.00299401197604</c:v>
                </c:pt>
                <c:pt idx="5">
                  <c:v>192.20309381237527</c:v>
                </c:pt>
                <c:pt idx="6">
                  <c:v>209.63323353293418</c:v>
                </c:pt>
                <c:pt idx="7">
                  <c:v>262.69461077844312</c:v>
                </c:pt>
                <c:pt idx="8">
                  <c:v>276.01297405189621</c:v>
                </c:pt>
                <c:pt idx="9">
                  <c:v>300.79300000000001</c:v>
                </c:pt>
                <c:pt idx="10" formatCode="General">
                  <c:v>220.69714057587706</c:v>
                </c:pt>
                <c:pt idx="11" formatCode="General">
                  <c:v>130.02894356005788</c:v>
                </c:pt>
                <c:pt idx="12" formatCode="General">
                  <c:v>290.935</c:v>
                </c:pt>
              </c:numCache>
            </c:numRef>
          </c:yVal>
          <c:smooth val="0"/>
        </c:ser>
        <c:ser>
          <c:idx val="2"/>
          <c:order val="2"/>
          <c:tx>
            <c:v>SCBL</c:v>
          </c:tx>
          <c:spPr>
            <a:ln w="25400" cap="rnd">
              <a:noFill/>
              <a:round/>
            </a:ln>
            <a:effectLst/>
          </c:spPr>
          <c:marker>
            <c:symbol val="circle"/>
            <c:size val="10"/>
            <c:spPr>
              <a:solidFill>
                <a:schemeClr val="accent4"/>
              </a:solidFill>
              <a:ln w="9525">
                <a:solidFill>
                  <a:schemeClr val="tx1"/>
                </a:solidFill>
              </a:ln>
              <a:effectLst/>
            </c:spPr>
          </c:marker>
          <c:xVal>
            <c:numRef>
              <c:f>'Cross-site'!$C$32:$C$40</c:f>
              <c:numCache>
                <c:formatCode>General</c:formatCode>
                <c:ptCount val="9"/>
                <c:pt idx="0">
                  <c:v>48.5</c:v>
                </c:pt>
                <c:pt idx="1">
                  <c:v>30.5</c:v>
                </c:pt>
                <c:pt idx="2">
                  <c:v>129.20000000000002</c:v>
                </c:pt>
                <c:pt idx="3">
                  <c:v>392.90000000000003</c:v>
                </c:pt>
                <c:pt idx="4">
                  <c:v>264.40000000000003</c:v>
                </c:pt>
                <c:pt idx="5">
                  <c:v>933.8</c:v>
                </c:pt>
                <c:pt idx="6">
                  <c:v>110.8</c:v>
                </c:pt>
                <c:pt idx="7">
                  <c:v>2.6</c:v>
                </c:pt>
                <c:pt idx="8">
                  <c:v>119.6</c:v>
                </c:pt>
              </c:numCache>
            </c:numRef>
          </c:xVal>
          <c:yVal>
            <c:numRef>
              <c:f>'Cross-site'!$D$35:$D$40</c:f>
              <c:numCache>
                <c:formatCode>0.000</c:formatCode>
                <c:ptCount val="6"/>
                <c:pt idx="1">
                  <c:v>423.61776447105791</c:v>
                </c:pt>
                <c:pt idx="2">
                  <c:v>342.79191616766468</c:v>
                </c:pt>
                <c:pt idx="3">
                  <c:v>598.27594810379253</c:v>
                </c:pt>
                <c:pt idx="5">
                  <c:v>391.47899999999998</c:v>
                </c:pt>
              </c:numCache>
            </c:numRef>
          </c:yVal>
          <c:smooth val="0"/>
        </c:ser>
        <c:ser>
          <c:idx val="3"/>
          <c:order val="3"/>
          <c:tx>
            <c:v>GRO</c:v>
          </c:tx>
          <c:spPr>
            <a:ln w="25400" cap="rnd">
              <a:noFill/>
              <a:round/>
            </a:ln>
            <a:effectLst/>
          </c:spPr>
          <c:marker>
            <c:symbol val="circle"/>
            <c:size val="10"/>
            <c:spPr>
              <a:solidFill>
                <a:schemeClr val="accent1"/>
              </a:solidFill>
              <a:ln w="9525">
                <a:solidFill>
                  <a:schemeClr val="tx1"/>
                </a:solidFill>
              </a:ln>
              <a:effectLst/>
            </c:spPr>
          </c:marker>
          <c:xVal>
            <c:numRef>
              <c:f>'Cross-site'!$C$41:$C$47</c:f>
              <c:numCache>
                <c:formatCode>General</c:formatCode>
                <c:ptCount val="7"/>
                <c:pt idx="0">
                  <c:v>12.9</c:v>
                </c:pt>
                <c:pt idx="1">
                  <c:v>13.299999999999999</c:v>
                </c:pt>
                <c:pt idx="2">
                  <c:v>32</c:v>
                </c:pt>
                <c:pt idx="3">
                  <c:v>11.6</c:v>
                </c:pt>
                <c:pt idx="4">
                  <c:v>4.1059999999999999</c:v>
                </c:pt>
                <c:pt idx="5">
                  <c:v>4.2</c:v>
                </c:pt>
                <c:pt idx="6">
                  <c:v>3.4</c:v>
                </c:pt>
              </c:numCache>
            </c:numRef>
          </c:xVal>
          <c:yVal>
            <c:numRef>
              <c:f>'Cross-site'!$D$41:$D$47</c:f>
              <c:numCache>
                <c:formatCode>General</c:formatCode>
                <c:ptCount val="7"/>
                <c:pt idx="0">
                  <c:v>77.967962473177309</c:v>
                </c:pt>
                <c:pt idx="1">
                  <c:v>74.664404411397783</c:v>
                </c:pt>
                <c:pt idx="2">
                  <c:v>93.804581066919496</c:v>
                </c:pt>
                <c:pt idx="3">
                  <c:v>75.133489695094568</c:v>
                </c:pt>
                <c:pt idx="5">
                  <c:v>77.156999999999996</c:v>
                </c:pt>
                <c:pt idx="6">
                  <c:v>80.935000000000002</c:v>
                </c:pt>
              </c:numCache>
            </c:numRef>
          </c:yVal>
          <c:smooth val="0"/>
        </c:ser>
        <c:dLbls>
          <c:showLegendKey val="0"/>
          <c:showVal val="0"/>
          <c:showCatName val="0"/>
          <c:showSerName val="0"/>
          <c:showPercent val="0"/>
          <c:showBubbleSize val="0"/>
        </c:dLbls>
        <c:axId val="35232000"/>
        <c:axId val="35238656"/>
      </c:scatterChart>
      <c:valAx>
        <c:axId val="35232000"/>
        <c:scaling>
          <c:logBase val="10"/>
          <c:orientation val="minMax"/>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Discharge (L/s)</a:t>
                </a:r>
              </a:p>
            </c:rich>
          </c:tx>
          <c:layout>
            <c:manualLayout>
              <c:xMode val="edge"/>
              <c:yMode val="edge"/>
              <c:x val="0.36823617460677338"/>
              <c:y val="0.88354719577893936"/>
            </c:manualLayout>
          </c:layout>
          <c:overlay val="0"/>
          <c:spPr>
            <a:noFill/>
            <a:ln>
              <a:noFill/>
            </a:ln>
            <a:effectLst/>
          </c:spPr>
        </c:title>
        <c:numFmt formatCode="General" sourceLinked="1"/>
        <c:majorTickMark val="in"/>
        <c:minorTickMark val="in"/>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35238656"/>
        <c:crosses val="autoZero"/>
        <c:crossBetween val="midCat"/>
      </c:valAx>
      <c:valAx>
        <c:axId val="35238656"/>
        <c:scaling>
          <c:logBase val="10"/>
          <c:orientation val="minMax"/>
          <c:min val="1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Ca (umol/L)</a:t>
                </a:r>
              </a:p>
            </c:rich>
          </c:tx>
          <c:layout>
            <c:manualLayout>
              <c:xMode val="edge"/>
              <c:yMode val="edge"/>
              <c:x val="0"/>
              <c:y val="0.22193690090199716"/>
            </c:manualLayout>
          </c:layout>
          <c:overlay val="0"/>
          <c:spPr>
            <a:noFill/>
            <a:ln>
              <a:noFill/>
            </a:ln>
            <a:effectLst/>
          </c:spPr>
        </c:title>
        <c:numFmt formatCode="General" sourceLinked="1"/>
        <c:majorTickMark val="in"/>
        <c:minorTickMark val="in"/>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35232000"/>
        <c:crosses val="autoZero"/>
        <c:crossBetween val="midCat"/>
      </c:valAx>
      <c:spPr>
        <a:noFill/>
        <a:ln>
          <a:solidFill>
            <a:schemeClr val="tx1"/>
          </a:solidFill>
        </a:ln>
        <a:effectLst/>
      </c:spPr>
    </c:plotArea>
    <c:plotVisOnly val="1"/>
    <c:dispBlanksAs val="gap"/>
    <c:showDLblsOverMax val="0"/>
  </c:chart>
  <c:spPr>
    <a:noFill/>
    <a:ln>
      <a:noFill/>
    </a:ln>
    <a:effectLst/>
  </c:spPr>
  <c:txPr>
    <a:bodyPr/>
    <a:lstStyle/>
    <a:p>
      <a:pPr>
        <a:defRPr sz="1600" b="1">
          <a:solidFill>
            <a:schemeClr val="tx1"/>
          </a:solidFill>
          <a:latin typeface="Times New Roman" panose="02020603050405020304" pitchFamily="18" charset="0"/>
          <a:cs typeface="Times New Roman" panose="02020603050405020304" pitchFamily="18" charset="0"/>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044701781267299"/>
          <c:y val="2.9014740680380902E-2"/>
          <c:w val="0.816587911955447"/>
          <c:h val="0.86594377723562899"/>
        </c:manualLayout>
      </c:layout>
      <c:lineChart>
        <c:grouping val="standard"/>
        <c:varyColors val="0"/>
        <c:ser>
          <c:idx val="0"/>
          <c:order val="0"/>
          <c:tx>
            <c:strRef>
              <c:f>dailyFilledFlux!$S$1:$S$2</c:f>
              <c:strCache>
                <c:ptCount val="2"/>
                <c:pt idx="0">
                  <c:v>NEE_f</c:v>
                </c:pt>
                <c:pt idx="1">
                  <c:v>kgC/m2/d</c:v>
                </c:pt>
              </c:strCache>
            </c:strRef>
          </c:tx>
          <c:spPr>
            <a:ln w="28575" cap="rnd">
              <a:noFill/>
              <a:round/>
            </a:ln>
            <a:effectLst/>
          </c:spPr>
          <c:marker>
            <c:symbol val="circle"/>
            <c:size val="4"/>
            <c:spPr>
              <a:solidFill>
                <a:schemeClr val="tx1">
                  <a:lumMod val="65000"/>
                  <a:lumOff val="35000"/>
                </a:schemeClr>
              </a:solidFill>
              <a:ln w="9525">
                <a:solidFill>
                  <a:schemeClr val="tx1"/>
                </a:solidFill>
              </a:ln>
              <a:effectLst/>
            </c:spPr>
          </c:marker>
          <c:val>
            <c:numRef>
              <c:f>dailyFilledFlux!$S$3:$S$458</c:f>
              <c:numCache>
                <c:formatCode>General</c:formatCode>
                <c:ptCount val="456"/>
                <c:pt idx="0">
                  <c:v>-6.7677450739200005E-4</c:v>
                </c:pt>
                <c:pt idx="1">
                  <c:v>2.0840154854400001E-3</c:v>
                </c:pt>
                <c:pt idx="2">
                  <c:v>-5.9657687654399996E-4</c:v>
                </c:pt>
                <c:pt idx="3">
                  <c:v>-4.1648903999999998E-4</c:v>
                </c:pt>
                <c:pt idx="4">
                  <c:v>5.7024E-7</c:v>
                </c:pt>
                <c:pt idx="5">
                  <c:v>-1.29012476544E-4</c:v>
                </c:pt>
                <c:pt idx="6">
                  <c:v>1.5545195481599999E-3</c:v>
                </c:pt>
                <c:pt idx="7">
                  <c:v>4.2047639654399998E-4</c:v>
                </c:pt>
                <c:pt idx="8">
                  <c:v>5.4584495654400001E-4</c:v>
                </c:pt>
                <c:pt idx="9">
                  <c:v>4.2983891827200003E-3</c:v>
                </c:pt>
                <c:pt idx="10">
                  <c:v>1.88305129728E-3</c:v>
                </c:pt>
                <c:pt idx="11">
                  <c:v>5.2057015718399999E-3</c:v>
                </c:pt>
                <c:pt idx="12">
                  <c:v>4.1267188454399998E-3</c:v>
                </c:pt>
                <c:pt idx="13">
                  <c:v>-1.6493717145600001E-3</c:v>
                </c:pt>
                <c:pt idx="14">
                  <c:v>4.4539480627200003E-3</c:v>
                </c:pt>
                <c:pt idx="15">
                  <c:v>3.5150544345600001E-3</c:v>
                </c:pt>
                <c:pt idx="16">
                  <c:v>5.1775026854400004E-3</c:v>
                </c:pt>
                <c:pt idx="17">
                  <c:v>5.9099198745600004E-3</c:v>
                </c:pt>
                <c:pt idx="18">
                  <c:v>7.2305546572799997E-3</c:v>
                </c:pt>
                <c:pt idx="19">
                  <c:v>5.7692368972799999E-3</c:v>
                </c:pt>
                <c:pt idx="20">
                  <c:v>6.8627628172800003E-3</c:v>
                </c:pt>
                <c:pt idx="21">
                  <c:v>5.9010227827199996E-3</c:v>
                </c:pt>
                <c:pt idx="22">
                  <c:v>4.9820594572799999E-3</c:v>
                </c:pt>
                <c:pt idx="23">
                  <c:v>5.5326952281600002E-3</c:v>
                </c:pt>
                <c:pt idx="24">
                  <c:v>7.4710123200000004E-3</c:v>
                </c:pt>
                <c:pt idx="25">
                  <c:v>1.9407534681600001E-3</c:v>
                </c:pt>
                <c:pt idx="26">
                  <c:v>6.0928977600000003E-3</c:v>
                </c:pt>
                <c:pt idx="27">
                  <c:v>4.7068797772799997E-3</c:v>
                </c:pt>
                <c:pt idx="28">
                  <c:v>8.4356575718399999E-3</c:v>
                </c:pt>
                <c:pt idx="29">
                  <c:v>9.0397576972800001E-3</c:v>
                </c:pt>
                <c:pt idx="30">
                  <c:v>8.8091560627199996E-3</c:v>
                </c:pt>
                <c:pt idx="31">
                  <c:v>7.9950196454400008E-3</c:v>
                </c:pt>
                <c:pt idx="32">
                  <c:v>7.4867457599999999E-3</c:v>
                </c:pt>
                <c:pt idx="33">
                  <c:v>1.9934812799999998E-3</c:v>
                </c:pt>
                <c:pt idx="34">
                  <c:v>1.0991112652800001E-2</c:v>
                </c:pt>
                <c:pt idx="35">
                  <c:v>3.3421054118400002E-3</c:v>
                </c:pt>
                <c:pt idx="36">
                  <c:v>1.1479485887999999E-2</c:v>
                </c:pt>
                <c:pt idx="37">
                  <c:v>9.5163940454399999E-3</c:v>
                </c:pt>
                <c:pt idx="38">
                  <c:v>1.1006319398399999E-2</c:v>
                </c:pt>
                <c:pt idx="39">
                  <c:v>1.0596873600000001E-2</c:v>
                </c:pt>
                <c:pt idx="40">
                  <c:v>7.1598122380799999E-3</c:v>
                </c:pt>
                <c:pt idx="41">
                  <c:v>5.4442238399999999E-3</c:v>
                </c:pt>
                <c:pt idx="42">
                  <c:v>7.1781097881600002E-3</c:v>
                </c:pt>
                <c:pt idx="43">
                  <c:v>8.8089616627199992E-3</c:v>
                </c:pt>
                <c:pt idx="44">
                  <c:v>7.5458736345599998E-3</c:v>
                </c:pt>
                <c:pt idx="45">
                  <c:v>6.8198176281600003E-3</c:v>
                </c:pt>
                <c:pt idx="46">
                  <c:v>6.0443171481600003E-3</c:v>
                </c:pt>
                <c:pt idx="47">
                  <c:v>-1.92922124544E-3</c:v>
                </c:pt>
                <c:pt idx="48">
                  <c:v>4.7988309772799996E-3</c:v>
                </c:pt>
                <c:pt idx="49">
                  <c:v>7.5652271654400001E-3</c:v>
                </c:pt>
                <c:pt idx="50">
                  <c:v>2.3641783372800001E-3</c:v>
                </c:pt>
                <c:pt idx="51">
                  <c:v>4.6134144345599997E-3</c:v>
                </c:pt>
                <c:pt idx="52">
                  <c:v>4.3624721318399999E-3</c:v>
                </c:pt>
                <c:pt idx="53">
                  <c:v>5.0083985318399998E-3</c:v>
                </c:pt>
                <c:pt idx="54">
                  <c:v>4.4660808000000001E-3</c:v>
                </c:pt>
                <c:pt idx="55">
                  <c:v>5.9367341145600003E-3</c:v>
                </c:pt>
                <c:pt idx="56">
                  <c:v>7.6739205081600001E-3</c:v>
                </c:pt>
                <c:pt idx="57">
                  <c:v>5.41886754816E-3</c:v>
                </c:pt>
                <c:pt idx="58">
                  <c:v>2.9806704000000001E-4</c:v>
                </c:pt>
                <c:pt idx="59">
                  <c:v>6.62500290816E-3</c:v>
                </c:pt>
                <c:pt idx="60">
                  <c:v>3.8169209318399998E-3</c:v>
                </c:pt>
                <c:pt idx="61">
                  <c:v>5.55553292544E-3</c:v>
                </c:pt>
                <c:pt idx="62">
                  <c:v>3.3609600345599999E-3</c:v>
                </c:pt>
                <c:pt idx="63">
                  <c:v>4.9684449254399996E-3</c:v>
                </c:pt>
                <c:pt idx="64">
                  <c:v>9.1984615027200008E-3</c:v>
                </c:pt>
                <c:pt idx="65">
                  <c:v>8.9673306854400007E-3</c:v>
                </c:pt>
                <c:pt idx="66">
                  <c:v>8.0599816972800001E-3</c:v>
                </c:pt>
                <c:pt idx="67">
                  <c:v>7.7064739545599998E-3</c:v>
                </c:pt>
                <c:pt idx="68">
                  <c:v>6.7033267199999996E-3</c:v>
                </c:pt>
                <c:pt idx="69">
                  <c:v>6.9413608627200002E-3</c:v>
                </c:pt>
                <c:pt idx="70">
                  <c:v>5.7477340799999997E-3</c:v>
                </c:pt>
                <c:pt idx="71">
                  <c:v>4.2227438400000003E-3</c:v>
                </c:pt>
                <c:pt idx="72">
                  <c:v>7.6864463999999997E-3</c:v>
                </c:pt>
                <c:pt idx="73">
                  <c:v>7.8014253427199998E-3</c:v>
                </c:pt>
                <c:pt idx="74">
                  <c:v>9.1359791654399992E-3</c:v>
                </c:pt>
                <c:pt idx="75">
                  <c:v>7.6728729254399997E-3</c:v>
                </c:pt>
                <c:pt idx="76">
                  <c:v>7.9008393254399994E-3</c:v>
                </c:pt>
                <c:pt idx="77">
                  <c:v>2.15447475456E-3</c:v>
                </c:pt>
                <c:pt idx="78">
                  <c:v>7.2372290572799997E-3</c:v>
                </c:pt>
                <c:pt idx="79">
                  <c:v>8.1631238054400007E-3</c:v>
                </c:pt>
                <c:pt idx="80">
                  <c:v>8.5350326745599996E-3</c:v>
                </c:pt>
                <c:pt idx="81">
                  <c:v>7.8382867968000008E-3</c:v>
                </c:pt>
                <c:pt idx="82">
                  <c:v>6.5861802431999997E-3</c:v>
                </c:pt>
                <c:pt idx="83">
                  <c:v>3.5332373145599998E-3</c:v>
                </c:pt>
                <c:pt idx="84">
                  <c:v>5.6226074572800003E-3</c:v>
                </c:pt>
                <c:pt idx="85">
                  <c:v>5.6059321881599998E-3</c:v>
                </c:pt>
                <c:pt idx="86">
                  <c:v>1.9603728345599998E-3</c:v>
                </c:pt>
                <c:pt idx="87">
                  <c:v>6.3811584345599996E-3</c:v>
                </c:pt>
                <c:pt idx="88">
                  <c:v>5.9567551372800001E-3</c:v>
                </c:pt>
                <c:pt idx="89">
                  <c:v>-2.4305638118399999E-3</c:v>
                </c:pt>
                <c:pt idx="90">
                  <c:v>4.9131770572799997E-3</c:v>
                </c:pt>
                <c:pt idx="91">
                  <c:v>-2.8050235199999999E-3</c:v>
                </c:pt>
                <c:pt idx="92">
                  <c:v>2.2045262745599998E-3</c:v>
                </c:pt>
                <c:pt idx="93">
                  <c:v>2.2646995545600001E-3</c:v>
                </c:pt>
                <c:pt idx="94">
                  <c:v>7.0203823372800003E-3</c:v>
                </c:pt>
                <c:pt idx="95">
                  <c:v>5.7727058227200001E-3</c:v>
                </c:pt>
                <c:pt idx="96">
                  <c:v>3.5553945599999998E-3</c:v>
                </c:pt>
                <c:pt idx="97">
                  <c:v>4.3756005081599996E-3</c:v>
                </c:pt>
                <c:pt idx="98">
                  <c:v>6.0456521318400002E-3</c:v>
                </c:pt>
                <c:pt idx="99">
                  <c:v>6.0443798745599998E-3</c:v>
                </c:pt>
                <c:pt idx="100">
                  <c:v>1.7382621772799999E-3</c:v>
                </c:pt>
                <c:pt idx="101">
                  <c:v>6.8948215027199999E-3</c:v>
                </c:pt>
                <c:pt idx="102">
                  <c:v>3.8120781427199999E-3</c:v>
                </c:pt>
                <c:pt idx="103">
                  <c:v>2.75352690816E-3</c:v>
                </c:pt>
                <c:pt idx="104">
                  <c:v>7.4020089254399997E-3</c:v>
                </c:pt>
                <c:pt idx="105">
                  <c:v>6.2104384281600001E-3</c:v>
                </c:pt>
                <c:pt idx="106">
                  <c:v>6.5698776000000002E-3</c:v>
                </c:pt>
                <c:pt idx="107">
                  <c:v>6.4976040345600004E-3</c:v>
                </c:pt>
                <c:pt idx="108">
                  <c:v>5.7265120281599999E-3</c:v>
                </c:pt>
                <c:pt idx="109">
                  <c:v>5.4002441318400001E-3</c:v>
                </c:pt>
                <c:pt idx="110">
                  <c:v>5.8552458854400002E-3</c:v>
                </c:pt>
                <c:pt idx="111">
                  <c:v>5.39617458816E-3</c:v>
                </c:pt>
                <c:pt idx="112">
                  <c:v>4.5605548454399998E-3</c:v>
                </c:pt>
                <c:pt idx="113">
                  <c:v>4.7108714572799996E-3</c:v>
                </c:pt>
                <c:pt idx="114">
                  <c:v>7.5314880345600001E-3</c:v>
                </c:pt>
                <c:pt idx="115">
                  <c:v>6.2281072627200004E-3</c:v>
                </c:pt>
                <c:pt idx="116">
                  <c:v>6.5299197427200004E-3</c:v>
                </c:pt>
                <c:pt idx="117">
                  <c:v>6.6725467200000003E-3</c:v>
                </c:pt>
                <c:pt idx="118">
                  <c:v>2.8524117081599998E-3</c:v>
                </c:pt>
                <c:pt idx="119">
                  <c:v>6.3735335999999998E-4</c:v>
                </c:pt>
                <c:pt idx="120">
                  <c:v>3.52208953728E-3</c:v>
                </c:pt>
                <c:pt idx="121">
                  <c:v>5.9334443481600004E-3</c:v>
                </c:pt>
                <c:pt idx="122">
                  <c:v>3.50195830272E-3</c:v>
                </c:pt>
                <c:pt idx="123">
                  <c:v>5.71720032E-3</c:v>
                </c:pt>
                <c:pt idx="124">
                  <c:v>6.3032796172799999E-3</c:v>
                </c:pt>
                <c:pt idx="125">
                  <c:v>6.1286609318400003E-3</c:v>
                </c:pt>
                <c:pt idx="126">
                  <c:v>4.2385614681600004E-3</c:v>
                </c:pt>
                <c:pt idx="127">
                  <c:v>4.8311466854399996E-3</c:v>
                </c:pt>
                <c:pt idx="128">
                  <c:v>4.7164233139200002E-3</c:v>
                </c:pt>
                <c:pt idx="129">
                  <c:v>2.24401321728E-3</c:v>
                </c:pt>
                <c:pt idx="130">
                  <c:v>4.4280820800000004E-3</c:v>
                </c:pt>
                <c:pt idx="131">
                  <c:v>3.88366275456E-3</c:v>
                </c:pt>
                <c:pt idx="132">
                  <c:v>7.3832904345599998E-3</c:v>
                </c:pt>
                <c:pt idx="133">
                  <c:v>-1.5367968000000001E-4</c:v>
                </c:pt>
                <c:pt idx="134">
                  <c:v>2.3615798054399998E-3</c:v>
                </c:pt>
                <c:pt idx="135">
                  <c:v>4.0907851199999999E-3</c:v>
                </c:pt>
                <c:pt idx="136">
                  <c:v>4.8083436172800002E-3</c:v>
                </c:pt>
                <c:pt idx="137">
                  <c:v>3.7962669427200001E-3</c:v>
                </c:pt>
                <c:pt idx="138">
                  <c:v>4.3918092172800004E-3</c:v>
                </c:pt>
                <c:pt idx="139">
                  <c:v>1.15793276544E-3</c:v>
                </c:pt>
                <c:pt idx="140">
                  <c:v>5.9939416281599997E-3</c:v>
                </c:pt>
                <c:pt idx="141">
                  <c:v>4.1027320627199998E-3</c:v>
                </c:pt>
                <c:pt idx="142">
                  <c:v>4.8488003827200001E-3</c:v>
                </c:pt>
                <c:pt idx="143">
                  <c:v>4.12685933184E-3</c:v>
                </c:pt>
                <c:pt idx="144">
                  <c:v>1.3563288E-3</c:v>
                </c:pt>
                <c:pt idx="145">
                  <c:v>1.7397029145600001E-3</c:v>
                </c:pt>
                <c:pt idx="146">
                  <c:v>3.2684277081599998E-3</c:v>
                </c:pt>
                <c:pt idx="147">
                  <c:v>2.4362121945600002E-3</c:v>
                </c:pt>
                <c:pt idx="148">
                  <c:v>-8.7924960345600004E-4</c:v>
                </c:pt>
                <c:pt idx="149">
                  <c:v>-1.6349277427200001E-3</c:v>
                </c:pt>
                <c:pt idx="150">
                  <c:v>-1.89114476544E-4</c:v>
                </c:pt>
                <c:pt idx="151">
                  <c:v>-1.49058797184E-3</c:v>
                </c:pt>
                <c:pt idx="152">
                  <c:v>1.7691825599999999E-3</c:v>
                </c:pt>
                <c:pt idx="153">
                  <c:v>2.5032175718400001E-3</c:v>
                </c:pt>
                <c:pt idx="154">
                  <c:v>1.3438792166400001E-3</c:v>
                </c:pt>
                <c:pt idx="155">
                  <c:v>1.7690486054400001E-3</c:v>
                </c:pt>
                <c:pt idx="156">
                  <c:v>3.58994156544E-4</c:v>
                </c:pt>
                <c:pt idx="157">
                  <c:v>1.6362064281599999E-3</c:v>
                </c:pt>
                <c:pt idx="158">
                  <c:v>2.90750041728E-3</c:v>
                </c:pt>
                <c:pt idx="159">
                  <c:v>2.3859792345599999E-4</c:v>
                </c:pt>
                <c:pt idx="160">
                  <c:v>2.2064011200000001E-3</c:v>
                </c:pt>
                <c:pt idx="161">
                  <c:v>-6.2080344000000004E-4</c:v>
                </c:pt>
                <c:pt idx="162">
                  <c:v>-3.39478563456E-4</c:v>
                </c:pt>
                <c:pt idx="163">
                  <c:v>1.5998061427199999E-3</c:v>
                </c:pt>
                <c:pt idx="164">
                  <c:v>1.48427852544E-3</c:v>
                </c:pt>
                <c:pt idx="165">
                  <c:v>1.009752262272E-3</c:v>
                </c:pt>
                <c:pt idx="166">
                  <c:v>3.5778213734400001E-4</c:v>
                </c:pt>
                <c:pt idx="167">
                  <c:v>-2.07813164544E-3</c:v>
                </c:pt>
                <c:pt idx="168">
                  <c:v>-1.61776227456E-3</c:v>
                </c:pt>
                <c:pt idx="169">
                  <c:v>-1.7096205772800001E-3</c:v>
                </c:pt>
                <c:pt idx="170">
                  <c:v>1.0852229145600001E-3</c:v>
                </c:pt>
                <c:pt idx="171">
                  <c:v>1.67424402816E-3</c:v>
                </c:pt>
                <c:pt idx="172">
                  <c:v>1.08397657728E-3</c:v>
                </c:pt>
                <c:pt idx="173">
                  <c:v>8.2229256000000001E-4</c:v>
                </c:pt>
                <c:pt idx="174">
                  <c:v>-1.8086328000000001E-4</c:v>
                </c:pt>
                <c:pt idx="175">
                  <c:v>-8.1708479654399996E-4</c:v>
                </c:pt>
                <c:pt idx="176">
                  <c:v>-1.6449091199999999E-3</c:v>
                </c:pt>
                <c:pt idx="177">
                  <c:v>1.24107334272E-3</c:v>
                </c:pt>
                <c:pt idx="178">
                  <c:v>9.6893280345600001E-4</c:v>
                </c:pt>
                <c:pt idx="179">
                  <c:v>-1.43352716544E-3</c:v>
                </c:pt>
                <c:pt idx="180">
                  <c:v>-1.48749042816E-3</c:v>
                </c:pt>
                <c:pt idx="181">
                  <c:v>-1.6646946854400001E-3</c:v>
                </c:pt>
                <c:pt idx="182">
                  <c:v>-1.61986179456E-3</c:v>
                </c:pt>
                <c:pt idx="183">
                  <c:v>-1.83352035456E-3</c:v>
                </c:pt>
                <c:pt idx="184">
                  <c:v>6.3688464345599996E-4</c:v>
                </c:pt>
                <c:pt idx="185">
                  <c:v>7.1046719999999996E-4</c:v>
                </c:pt>
                <c:pt idx="186">
                  <c:v>5.5051272345600004E-4</c:v>
                </c:pt>
                <c:pt idx="187">
                  <c:v>-4.6254239999999998E-5</c:v>
                </c:pt>
                <c:pt idx="188">
                  <c:v>-1.3814042227199999E-3</c:v>
                </c:pt>
                <c:pt idx="189">
                  <c:v>9.3190175999999995E-4</c:v>
                </c:pt>
                <c:pt idx="190">
                  <c:v>1.12014358272E-3</c:v>
                </c:pt>
                <c:pt idx="191">
                  <c:v>1.4657652172799999E-3</c:v>
                </c:pt>
                <c:pt idx="192">
                  <c:v>-6.8626007654400004E-4</c:v>
                </c:pt>
                <c:pt idx="193">
                  <c:v>-1.04987664E-3</c:v>
                </c:pt>
                <c:pt idx="194">
                  <c:v>1.13914076544E-4</c:v>
                </c:pt>
                <c:pt idx="195">
                  <c:v>-2.0941200345599999E-4</c:v>
                </c:pt>
                <c:pt idx="196">
                  <c:v>-1.64576883456E-4</c:v>
                </c:pt>
                <c:pt idx="197">
                  <c:v>1.8722231654399999E-4</c:v>
                </c:pt>
                <c:pt idx="198">
                  <c:v>1.3149690854399999E-3</c:v>
                </c:pt>
                <c:pt idx="199">
                  <c:v>5.0863679654399998E-5</c:v>
                </c:pt>
                <c:pt idx="200">
                  <c:v>4.1763599999999998E-4</c:v>
                </c:pt>
                <c:pt idx="201">
                  <c:v>1.0234274365440001E-3</c:v>
                </c:pt>
                <c:pt idx="202">
                  <c:v>-7.9247592345599999E-4</c:v>
                </c:pt>
                <c:pt idx="203">
                  <c:v>-3.3043896345599999E-4</c:v>
                </c:pt>
                <c:pt idx="204">
                  <c:v>-2.9993328000000002E-4</c:v>
                </c:pt>
                <c:pt idx="205">
                  <c:v>-4.6676736000000001E-4</c:v>
                </c:pt>
                <c:pt idx="206">
                  <c:v>1.16592483456E-4</c:v>
                </c:pt>
                <c:pt idx="207">
                  <c:v>-3.0081240345600002E-4</c:v>
                </c:pt>
                <c:pt idx="208">
                  <c:v>-1.6567610918400001E-3</c:v>
                </c:pt>
                <c:pt idx="209">
                  <c:v>-4.5054576345599997E-4</c:v>
                </c:pt>
                <c:pt idx="210">
                  <c:v>-1.96886163456E-4</c:v>
                </c:pt>
                <c:pt idx="211">
                  <c:v>-1.013148E-4</c:v>
                </c:pt>
                <c:pt idx="212">
                  <c:v>-1.6660943654399999E-4</c:v>
                </c:pt>
                <c:pt idx="213">
                  <c:v>-1.39564083456E-3</c:v>
                </c:pt>
                <c:pt idx="214">
                  <c:v>-3.40830716544E-4</c:v>
                </c:pt>
                <c:pt idx="215">
                  <c:v>-7.9578072345600002E-4</c:v>
                </c:pt>
                <c:pt idx="216">
                  <c:v>-9.7134336345600005E-4</c:v>
                </c:pt>
                <c:pt idx="217">
                  <c:v>4.0312080000000002E-5</c:v>
                </c:pt>
                <c:pt idx="218">
                  <c:v>-1.34448771456E-3</c:v>
                </c:pt>
                <c:pt idx="219">
                  <c:v>4.6011046118400002E-4</c:v>
                </c:pt>
                <c:pt idx="220">
                  <c:v>-6.2619242572799997E-4</c:v>
                </c:pt>
                <c:pt idx="221">
                  <c:v>5.0779656345599999E-4</c:v>
                </c:pt>
                <c:pt idx="222">
                  <c:v>-9.2131991999999999E-4</c:v>
                </c:pt>
                <c:pt idx="223">
                  <c:v>4.5404927654399998E-4</c:v>
                </c:pt>
                <c:pt idx="224">
                  <c:v>-2.7106055654400001E-4</c:v>
                </c:pt>
                <c:pt idx="225">
                  <c:v>6.5277360345599995E-4</c:v>
                </c:pt>
                <c:pt idx="226">
                  <c:v>-4.6131552345600002E-4</c:v>
                </c:pt>
                <c:pt idx="227">
                  <c:v>-3.9107448000000002E-4</c:v>
                </c:pt>
                <c:pt idx="228">
                  <c:v>6.9516576345600005E-5</c:v>
                </c:pt>
                <c:pt idx="229">
                  <c:v>1.8332783654400001E-4</c:v>
                </c:pt>
                <c:pt idx="230">
                  <c:v>6.4077047654400004E-4</c:v>
                </c:pt>
                <c:pt idx="231">
                  <c:v>9.7529832000000001E-4</c:v>
                </c:pt>
                <c:pt idx="232">
                  <c:v>-6.3546768000000001E-4</c:v>
                </c:pt>
                <c:pt idx="233">
                  <c:v>6.8193791654399996E-4</c:v>
                </c:pt>
                <c:pt idx="234">
                  <c:v>1.37371676544E-4</c:v>
                </c:pt>
                <c:pt idx="235">
                  <c:v>-1.4003280000000001E-5</c:v>
                </c:pt>
                <c:pt idx="236">
                  <c:v>5.1027840345600002E-5</c:v>
                </c:pt>
                <c:pt idx="237">
                  <c:v>1.5034032345600001E-3</c:v>
                </c:pt>
                <c:pt idx="238">
                  <c:v>-5.3306229081600002E-4</c:v>
                </c:pt>
                <c:pt idx="239">
                  <c:v>1.33469213184E-3</c:v>
                </c:pt>
                <c:pt idx="240">
                  <c:v>1.3734467827200001E-3</c:v>
                </c:pt>
                <c:pt idx="241">
                  <c:v>4.0931567999999999E-4</c:v>
                </c:pt>
                <c:pt idx="242">
                  <c:v>1.69428236544E-4</c:v>
                </c:pt>
                <c:pt idx="243">
                  <c:v>9.0654119654400001E-4</c:v>
                </c:pt>
                <c:pt idx="244">
                  <c:v>1.0224900034560001E-3</c:v>
                </c:pt>
                <c:pt idx="245">
                  <c:v>6.6731903654400002E-4</c:v>
                </c:pt>
                <c:pt idx="246">
                  <c:v>4.3402607654399999E-4</c:v>
                </c:pt>
                <c:pt idx="247">
                  <c:v>3.8584727654399997E-4</c:v>
                </c:pt>
                <c:pt idx="248">
                  <c:v>3.44273763456E-4</c:v>
                </c:pt>
                <c:pt idx="249">
                  <c:v>4.3882516454400001E-4</c:v>
                </c:pt>
                <c:pt idx="250">
                  <c:v>2.69589596544E-4</c:v>
                </c:pt>
                <c:pt idx="251">
                  <c:v>3.4984439654399998E-4</c:v>
                </c:pt>
                <c:pt idx="252">
                  <c:v>8.180676E-4</c:v>
                </c:pt>
                <c:pt idx="253">
                  <c:v>6.54043683456E-4</c:v>
                </c:pt>
                <c:pt idx="254">
                  <c:v>5.2267031999999995E-4</c:v>
                </c:pt>
                <c:pt idx="255">
                  <c:v>5.7668738227199996E-4</c:v>
                </c:pt>
                <c:pt idx="256">
                  <c:v>8.7400295999999998E-4</c:v>
                </c:pt>
                <c:pt idx="257">
                  <c:v>7.0598519654400005E-4</c:v>
                </c:pt>
                <c:pt idx="258">
                  <c:v>-3.9986719718400002E-4</c:v>
                </c:pt>
                <c:pt idx="259">
                  <c:v>1.6843248345599999E-4</c:v>
                </c:pt>
                <c:pt idx="260">
                  <c:v>-4.04056076544E-4</c:v>
                </c:pt>
                <c:pt idx="261">
                  <c:v>2.2094423654400001E-4</c:v>
                </c:pt>
                <c:pt idx="262">
                  <c:v>-2.96244003456E-4</c:v>
                </c:pt>
                <c:pt idx="263">
                  <c:v>3.8689487999999999E-4</c:v>
                </c:pt>
                <c:pt idx="264">
                  <c:v>2.6448098227199999E-3</c:v>
                </c:pt>
                <c:pt idx="265">
                  <c:v>3.9973823999999998E-4</c:v>
                </c:pt>
                <c:pt idx="266">
                  <c:v>2.4844708799999999E-3</c:v>
                </c:pt>
                <c:pt idx="267">
                  <c:v>-4.5943912281600001E-4</c:v>
                </c:pt>
                <c:pt idx="268">
                  <c:v>3.6311760345599997E-5</c:v>
                </c:pt>
                <c:pt idx="269">
                  <c:v>7.4515463999999998E-4</c:v>
                </c:pt>
                <c:pt idx="270">
                  <c:v>1.5823879027200001E-3</c:v>
                </c:pt>
                <c:pt idx="271">
                  <c:v>7.2388080000000004E-4</c:v>
                </c:pt>
                <c:pt idx="272">
                  <c:v>9.4633487654399999E-4</c:v>
                </c:pt>
                <c:pt idx="273">
                  <c:v>6.3734472345600005E-4</c:v>
                </c:pt>
                <c:pt idx="274">
                  <c:v>1.5400389772800001E-3</c:v>
                </c:pt>
                <c:pt idx="275">
                  <c:v>1.39567100544E-3</c:v>
                </c:pt>
                <c:pt idx="276">
                  <c:v>1.61494777728E-3</c:v>
                </c:pt>
                <c:pt idx="277">
                  <c:v>1.1552544000000001E-4</c:v>
                </c:pt>
                <c:pt idx="278">
                  <c:v>2.4016283827200001E-3</c:v>
                </c:pt>
                <c:pt idx="279">
                  <c:v>3.8059070054400002E-4</c:v>
                </c:pt>
                <c:pt idx="280">
                  <c:v>3.1965839999999998E-4</c:v>
                </c:pt>
                <c:pt idx="281">
                  <c:v>1.91037097728E-3</c:v>
                </c:pt>
                <c:pt idx="282">
                  <c:v>1.9243655999999999E-3</c:v>
                </c:pt>
                <c:pt idx="283">
                  <c:v>3.6583488E-4</c:v>
                </c:pt>
                <c:pt idx="284">
                  <c:v>-1.6172568345600001E-4</c:v>
                </c:pt>
                <c:pt idx="285">
                  <c:v>8.0464967654400002E-4</c:v>
                </c:pt>
                <c:pt idx="286">
                  <c:v>1.6696778572800001E-3</c:v>
                </c:pt>
                <c:pt idx="287">
                  <c:v>5.7787128345599998E-4</c:v>
                </c:pt>
                <c:pt idx="288">
                  <c:v>6.2519709772800003E-4</c:v>
                </c:pt>
                <c:pt idx="289">
                  <c:v>1.0251755331839999E-3</c:v>
                </c:pt>
                <c:pt idx="290">
                  <c:v>7.4894759654399999E-4</c:v>
                </c:pt>
                <c:pt idx="291">
                  <c:v>1.0176127199999999E-3</c:v>
                </c:pt>
                <c:pt idx="292">
                  <c:v>1.86892489728E-3</c:v>
                </c:pt>
                <c:pt idx="293">
                  <c:v>1.6680427199999999E-3</c:v>
                </c:pt>
                <c:pt idx="294">
                  <c:v>9.9206640345600206E-5</c:v>
                </c:pt>
                <c:pt idx="295">
                  <c:v>1.3980362572799999E-3</c:v>
                </c:pt>
                <c:pt idx="296">
                  <c:v>8.3835647999999999E-4</c:v>
                </c:pt>
                <c:pt idx="297">
                  <c:v>3.1721544000000001E-4</c:v>
                </c:pt>
                <c:pt idx="298">
                  <c:v>1.3346877772799999E-3</c:v>
                </c:pt>
                <c:pt idx="299">
                  <c:v>1.39947264E-3</c:v>
                </c:pt>
                <c:pt idx="300">
                  <c:v>1.0712900851199999E-3</c:v>
                </c:pt>
                <c:pt idx="301">
                  <c:v>9.9281808345600005E-4</c:v>
                </c:pt>
                <c:pt idx="302">
                  <c:v>7.5592872345599997E-4</c:v>
                </c:pt>
                <c:pt idx="303">
                  <c:v>9.1533024345600005E-4</c:v>
                </c:pt>
                <c:pt idx="304">
                  <c:v>5.8197960345599995E-4</c:v>
                </c:pt>
                <c:pt idx="305">
                  <c:v>1.12013933184E-3</c:v>
                </c:pt>
                <c:pt idx="306">
                  <c:v>1.4397069081599999E-3</c:v>
                </c:pt>
                <c:pt idx="307">
                  <c:v>1.72904761728E-3</c:v>
                </c:pt>
                <c:pt idx="308">
                  <c:v>1.81231779456E-3</c:v>
                </c:pt>
                <c:pt idx="309">
                  <c:v>2.0573481599999999E-3</c:v>
                </c:pt>
                <c:pt idx="310">
                  <c:v>2.39466461184E-3</c:v>
                </c:pt>
                <c:pt idx="311">
                  <c:v>2.2597877145599998E-3</c:v>
                </c:pt>
                <c:pt idx="312">
                  <c:v>1.80677952E-3</c:v>
                </c:pt>
                <c:pt idx="313">
                  <c:v>3.3021388454400002E-3</c:v>
                </c:pt>
                <c:pt idx="314">
                  <c:v>-7.1802935999999999E-4</c:v>
                </c:pt>
                <c:pt idx="315">
                  <c:v>-7.9258608345599999E-4</c:v>
                </c:pt>
                <c:pt idx="316">
                  <c:v>-4.9622328345599995E-4</c:v>
                </c:pt>
                <c:pt idx="317">
                  <c:v>-3.4442495999999998E-4</c:v>
                </c:pt>
                <c:pt idx="318">
                  <c:v>1.8392421427199999E-3</c:v>
                </c:pt>
                <c:pt idx="319">
                  <c:v>2.4791551027199999E-3</c:v>
                </c:pt>
                <c:pt idx="320">
                  <c:v>2.5902136972799999E-3</c:v>
                </c:pt>
                <c:pt idx="321">
                  <c:v>3.1724697945600001E-3</c:v>
                </c:pt>
                <c:pt idx="322">
                  <c:v>2.8596909772800002E-3</c:v>
                </c:pt>
                <c:pt idx="323">
                  <c:v>2.17552386816E-3</c:v>
                </c:pt>
                <c:pt idx="324">
                  <c:v>-1.2899930918399999E-3</c:v>
                </c:pt>
                <c:pt idx="325">
                  <c:v>-1.0732824E-4</c:v>
                </c:pt>
                <c:pt idx="326">
                  <c:v>2.5059002918399998E-3</c:v>
                </c:pt>
                <c:pt idx="327">
                  <c:v>1.1614859827200001E-3</c:v>
                </c:pt>
                <c:pt idx="328">
                  <c:v>2.9889280972800001E-3</c:v>
                </c:pt>
                <c:pt idx="329">
                  <c:v>2.8262714918400001E-3</c:v>
                </c:pt>
                <c:pt idx="330">
                  <c:v>-7.9459919654399996E-5</c:v>
                </c:pt>
                <c:pt idx="331">
                  <c:v>1.69125408E-3</c:v>
                </c:pt>
                <c:pt idx="332">
                  <c:v>1.7281296345599999E-3</c:v>
                </c:pt>
                <c:pt idx="333">
                  <c:v>2.8906372799999999E-3</c:v>
                </c:pt>
                <c:pt idx="334">
                  <c:v>2.8654581772800001E-3</c:v>
                </c:pt>
                <c:pt idx="335">
                  <c:v>2.7883763481599999E-3</c:v>
                </c:pt>
                <c:pt idx="336">
                  <c:v>2.24369139456E-3</c:v>
                </c:pt>
                <c:pt idx="337">
                  <c:v>2.6644766745600001E-3</c:v>
                </c:pt>
                <c:pt idx="338">
                  <c:v>2.3686948454399999E-3</c:v>
                </c:pt>
                <c:pt idx="339">
                  <c:v>1.7792092454400001E-3</c:v>
                </c:pt>
                <c:pt idx="340">
                  <c:v>-7.5351599654400006E-5</c:v>
                </c:pt>
                <c:pt idx="341">
                  <c:v>9.7225920000000002E-4</c:v>
                </c:pt>
                <c:pt idx="342">
                  <c:v>1.5875244172799999E-3</c:v>
                </c:pt>
                <c:pt idx="343">
                  <c:v>5.3265059827199996E-3</c:v>
                </c:pt>
                <c:pt idx="344">
                  <c:v>2.39972979456E-3</c:v>
                </c:pt>
                <c:pt idx="345">
                  <c:v>3.6512877772799999E-3</c:v>
                </c:pt>
                <c:pt idx="346">
                  <c:v>1.75312947456E-3</c:v>
                </c:pt>
                <c:pt idx="347">
                  <c:v>5.1316934399999996E-3</c:v>
                </c:pt>
                <c:pt idx="348">
                  <c:v>3.4655191372800001E-3</c:v>
                </c:pt>
                <c:pt idx="349">
                  <c:v>-6.04359356544E-4</c:v>
                </c:pt>
                <c:pt idx="350">
                  <c:v>-4.2243768E-4</c:v>
                </c:pt>
                <c:pt idx="351">
                  <c:v>1.5893906572799999E-3</c:v>
                </c:pt>
                <c:pt idx="352">
                  <c:v>3.8835439372799999E-3</c:v>
                </c:pt>
                <c:pt idx="353">
                  <c:v>4.19775696E-3</c:v>
                </c:pt>
                <c:pt idx="354">
                  <c:v>1.27346473728E-3</c:v>
                </c:pt>
                <c:pt idx="355">
                  <c:v>2.31288265728E-3</c:v>
                </c:pt>
                <c:pt idx="356">
                  <c:v>4.4272742054400002E-3</c:v>
                </c:pt>
                <c:pt idx="357">
                  <c:v>4.6018800345600002E-4</c:v>
                </c:pt>
                <c:pt idx="358">
                  <c:v>-4.0067999654400002E-4</c:v>
                </c:pt>
                <c:pt idx="359">
                  <c:v>-3.1735800000000001E-4</c:v>
                </c:pt>
                <c:pt idx="360">
                  <c:v>2.3762397427200001E-3</c:v>
                </c:pt>
                <c:pt idx="361">
                  <c:v>4.1747832345600004E-3</c:v>
                </c:pt>
                <c:pt idx="362">
                  <c:v>4.68308739456E-3</c:v>
                </c:pt>
                <c:pt idx="363">
                  <c:v>3.74462134272E-3</c:v>
                </c:pt>
                <c:pt idx="364">
                  <c:v>1.7073374399999999E-3</c:v>
                </c:pt>
                <c:pt idx="365">
                  <c:v>1.08299140992E-3</c:v>
                </c:pt>
                <c:pt idx="366">
                  <c:v>2.4786710208000002E-3</c:v>
                </c:pt>
                <c:pt idx="367">
                  <c:v>2.9201234572800001E-3</c:v>
                </c:pt>
                <c:pt idx="368">
                  <c:v>5.0274237081599999E-3</c:v>
                </c:pt>
                <c:pt idx="369">
                  <c:v>5.5091944972800004E-3</c:v>
                </c:pt>
                <c:pt idx="370">
                  <c:v>6.4602467827200001E-3</c:v>
                </c:pt>
                <c:pt idx="371">
                  <c:v>6.2693956454399997E-3</c:v>
                </c:pt>
                <c:pt idx="372">
                  <c:v>5.1455239372800001E-3</c:v>
                </c:pt>
                <c:pt idx="373">
                  <c:v>6.6953930227200004E-3</c:v>
                </c:pt>
                <c:pt idx="374">
                  <c:v>2.0462738918400002E-3</c:v>
                </c:pt>
                <c:pt idx="375">
                  <c:v>2.3153039999999998E-3</c:v>
                </c:pt>
                <c:pt idx="376">
                  <c:v>5.7360009254399996E-3</c:v>
                </c:pt>
                <c:pt idx="377">
                  <c:v>4.5880150118400003E-3</c:v>
                </c:pt>
                <c:pt idx="378">
                  <c:v>5.65241328E-3</c:v>
                </c:pt>
                <c:pt idx="379">
                  <c:v>7.4151849945600003E-3</c:v>
                </c:pt>
                <c:pt idx="380">
                  <c:v>2.1591964454399999E-3</c:v>
                </c:pt>
                <c:pt idx="381">
                  <c:v>3.0302553599999998E-3</c:v>
                </c:pt>
                <c:pt idx="382">
                  <c:v>5.1049655654399999E-3</c:v>
                </c:pt>
                <c:pt idx="383">
                  <c:v>5.5813643827199999E-3</c:v>
                </c:pt>
                <c:pt idx="384">
                  <c:v>5.3830223654399998E-3</c:v>
                </c:pt>
                <c:pt idx="385">
                  <c:v>4.3485660518400001E-3</c:v>
                </c:pt>
                <c:pt idx="386">
                  <c:v>6.54602477184E-3</c:v>
                </c:pt>
                <c:pt idx="387">
                  <c:v>6.48817340544E-3</c:v>
                </c:pt>
                <c:pt idx="388">
                  <c:v>9.7117315199999991E-3</c:v>
                </c:pt>
                <c:pt idx="389">
                  <c:v>4.6356602227200002E-3</c:v>
                </c:pt>
                <c:pt idx="390">
                  <c:v>4.9992681599999996E-3</c:v>
                </c:pt>
                <c:pt idx="391">
                  <c:v>4.8553818854399997E-3</c:v>
                </c:pt>
                <c:pt idx="392">
                  <c:v>7.0750497945600002E-3</c:v>
                </c:pt>
                <c:pt idx="393">
                  <c:v>5.8287773145599998E-3</c:v>
                </c:pt>
                <c:pt idx="394">
                  <c:v>4.6025560281600002E-3</c:v>
                </c:pt>
                <c:pt idx="395">
                  <c:v>2.1458520000000002E-3</c:v>
                </c:pt>
                <c:pt idx="396">
                  <c:v>7.6938012518400004E-3</c:v>
                </c:pt>
                <c:pt idx="397">
                  <c:v>4.1725908172800001E-3</c:v>
                </c:pt>
                <c:pt idx="398">
                  <c:v>6.2783337945599999E-3</c:v>
                </c:pt>
                <c:pt idx="399">
                  <c:v>3.9582410227199999E-3</c:v>
                </c:pt>
                <c:pt idx="400">
                  <c:v>6.9604445145600002E-3</c:v>
                </c:pt>
                <c:pt idx="401">
                  <c:v>9.2728519027199998E-3</c:v>
                </c:pt>
                <c:pt idx="402">
                  <c:v>7.7841107827200003E-3</c:v>
                </c:pt>
                <c:pt idx="403">
                  <c:v>1.2892175654399999E-4</c:v>
                </c:pt>
                <c:pt idx="404">
                  <c:v>6.9760914854400001E-3</c:v>
                </c:pt>
                <c:pt idx="405">
                  <c:v>7.4091585945600001E-3</c:v>
                </c:pt>
                <c:pt idx="406">
                  <c:v>7.2607989427199999E-3</c:v>
                </c:pt>
                <c:pt idx="407">
                  <c:v>6.15208172544E-3</c:v>
                </c:pt>
                <c:pt idx="408">
                  <c:v>5.3295559372799998E-3</c:v>
                </c:pt>
                <c:pt idx="409">
                  <c:v>5.8344710054399999E-3</c:v>
                </c:pt>
                <c:pt idx="410">
                  <c:v>1.8694843545600001E-3</c:v>
                </c:pt>
                <c:pt idx="411">
                  <c:v>6.2766446399999997E-3</c:v>
                </c:pt>
                <c:pt idx="412">
                  <c:v>7.6943001599999996E-3</c:v>
                </c:pt>
                <c:pt idx="413">
                  <c:v>7.47639072E-3</c:v>
                </c:pt>
                <c:pt idx="414">
                  <c:v>6.3110490854399997E-3</c:v>
                </c:pt>
                <c:pt idx="415">
                  <c:v>6.7851561599999999E-3</c:v>
                </c:pt>
                <c:pt idx="416">
                  <c:v>3.3029445427199999E-3</c:v>
                </c:pt>
                <c:pt idx="417">
                  <c:v>5.7672302745599997E-3</c:v>
                </c:pt>
                <c:pt idx="418">
                  <c:v>6.8405795481600003E-3</c:v>
                </c:pt>
                <c:pt idx="419">
                  <c:v>8.2366286745599992E-3</c:v>
                </c:pt>
                <c:pt idx="420">
                  <c:v>7.3093752E-3</c:v>
                </c:pt>
                <c:pt idx="421">
                  <c:v>5.79566233728E-3</c:v>
                </c:pt>
                <c:pt idx="422">
                  <c:v>2.6259875481599998E-3</c:v>
                </c:pt>
                <c:pt idx="423">
                  <c:v>9.0681227827199996E-3</c:v>
                </c:pt>
                <c:pt idx="424">
                  <c:v>8.6638809945600009E-3</c:v>
                </c:pt>
                <c:pt idx="425">
                  <c:v>6.6294158399999997E-3</c:v>
                </c:pt>
                <c:pt idx="426">
                  <c:v>6.6116390745600004E-3</c:v>
                </c:pt>
                <c:pt idx="427">
                  <c:v>7.1924867827199996E-3</c:v>
                </c:pt>
                <c:pt idx="428">
                  <c:v>6.8105015654400004E-3</c:v>
                </c:pt>
                <c:pt idx="429">
                  <c:v>5.6492942745599998E-3</c:v>
                </c:pt>
                <c:pt idx="430">
                  <c:v>4.7136664627200004E-3</c:v>
                </c:pt>
                <c:pt idx="431">
                  <c:v>5.5409010854399997E-3</c:v>
                </c:pt>
                <c:pt idx="432">
                  <c:v>4.6840636454399997E-3</c:v>
                </c:pt>
                <c:pt idx="433">
                  <c:v>5.2853752972800002E-3</c:v>
                </c:pt>
                <c:pt idx="434">
                  <c:v>5.3285817600000002E-3</c:v>
                </c:pt>
                <c:pt idx="435">
                  <c:v>5.7502375372800001E-3</c:v>
                </c:pt>
                <c:pt idx="436">
                  <c:v>3.1847126400000002E-3</c:v>
                </c:pt>
                <c:pt idx="437">
                  <c:v>3.0932820172800001E-3</c:v>
                </c:pt>
                <c:pt idx="438">
                  <c:v>2.8034510054399998E-3</c:v>
                </c:pt>
                <c:pt idx="439">
                  <c:v>6.7599942681600004E-3</c:v>
                </c:pt>
                <c:pt idx="440">
                  <c:v>2.62160064E-3</c:v>
                </c:pt>
                <c:pt idx="441">
                  <c:v>5.5444499481600001E-3</c:v>
                </c:pt>
                <c:pt idx="442">
                  <c:v>4.1751936E-3</c:v>
                </c:pt>
                <c:pt idx="443">
                  <c:v>7.9506597427200006E-3</c:v>
                </c:pt>
                <c:pt idx="444">
                  <c:v>4.7661674227199996E-3</c:v>
                </c:pt>
                <c:pt idx="445">
                  <c:v>6.0153775718400004E-3</c:v>
                </c:pt>
                <c:pt idx="446">
                  <c:v>5.2921317081599997E-3</c:v>
                </c:pt>
                <c:pt idx="447">
                  <c:v>6.8045291827199999E-3</c:v>
                </c:pt>
                <c:pt idx="448">
                  <c:v>4.8095337599999999E-3</c:v>
                </c:pt>
                <c:pt idx="449">
                  <c:v>1.5497978572799999E-3</c:v>
                </c:pt>
                <c:pt idx="450">
                  <c:v>4.8649788172799996E-3</c:v>
                </c:pt>
                <c:pt idx="451">
                  <c:v>5.0382215654400002E-3</c:v>
                </c:pt>
                <c:pt idx="452">
                  <c:v>4.7620893772800004E-3</c:v>
                </c:pt>
                <c:pt idx="453">
                  <c:v>5.2839583027200002E-3</c:v>
                </c:pt>
                <c:pt idx="454">
                  <c:v>4.42950332544E-3</c:v>
                </c:pt>
                <c:pt idx="455">
                  <c:v>-4.5816192000000004E-3</c:v>
                </c:pt>
              </c:numCache>
            </c:numRef>
          </c:val>
          <c:smooth val="0"/>
        </c:ser>
        <c:ser>
          <c:idx val="1"/>
          <c:order val="1"/>
          <c:tx>
            <c:strRef>
              <c:f>dailyFilledFlux!$T$1:$T$2</c:f>
              <c:strCache>
                <c:ptCount val="2"/>
                <c:pt idx="0">
                  <c:v>Model</c:v>
                </c:pt>
                <c:pt idx="1">
                  <c:v>kgC/m2/d</c:v>
                </c:pt>
              </c:strCache>
            </c:strRef>
          </c:tx>
          <c:spPr>
            <a:ln w="12700" cap="rnd">
              <a:noFill/>
              <a:prstDash val="sysDot"/>
              <a:round/>
            </a:ln>
            <a:effectLst/>
          </c:spPr>
          <c:marker>
            <c:symbol val="circle"/>
            <c:size val="4"/>
            <c:spPr>
              <a:solidFill>
                <a:srgbClr val="FF0000"/>
              </a:solidFill>
              <a:ln w="9525">
                <a:noFill/>
              </a:ln>
              <a:effectLst/>
            </c:spPr>
          </c:marker>
          <c:val>
            <c:numRef>
              <c:f>dailyFilledFlux!$T$3:$T$458</c:f>
              <c:numCache>
                <c:formatCode>General</c:formatCode>
                <c:ptCount val="456"/>
                <c:pt idx="0">
                  <c:v>-2.1969699999999999E-3</c:v>
                </c:pt>
                <c:pt idx="1">
                  <c:v>1.8204199999999999E-3</c:v>
                </c:pt>
                <c:pt idx="2">
                  <c:v>4.8942400000000002E-3</c:v>
                </c:pt>
                <c:pt idx="3">
                  <c:v>1.00577E-3</c:v>
                </c:pt>
                <c:pt idx="4">
                  <c:v>-3.3373500000000002E-3</c:v>
                </c:pt>
                <c:pt idx="5">
                  <c:v>-1.06959E-3</c:v>
                </c:pt>
                <c:pt idx="6">
                  <c:v>2.6975100000000002E-3</c:v>
                </c:pt>
                <c:pt idx="7">
                  <c:v>4.6635499999999998E-3</c:v>
                </c:pt>
                <c:pt idx="8">
                  <c:v>3.13241E-3</c:v>
                </c:pt>
                <c:pt idx="9">
                  <c:v>4.7816500000000001E-3</c:v>
                </c:pt>
                <c:pt idx="10">
                  <c:v>4.98848E-3</c:v>
                </c:pt>
                <c:pt idx="11">
                  <c:v>4.0759999999999998E-3</c:v>
                </c:pt>
                <c:pt idx="12">
                  <c:v>6.5825199999999997E-3</c:v>
                </c:pt>
                <c:pt idx="13">
                  <c:v>5.6751800000000002E-3</c:v>
                </c:pt>
                <c:pt idx="14">
                  <c:v>3.1028700000000002E-3</c:v>
                </c:pt>
                <c:pt idx="15">
                  <c:v>5.6594499999999999E-3</c:v>
                </c:pt>
                <c:pt idx="16">
                  <c:v>4.3621399999999996E-3</c:v>
                </c:pt>
                <c:pt idx="17">
                  <c:v>7.3778799999999999E-3</c:v>
                </c:pt>
                <c:pt idx="18">
                  <c:v>7.3231800000000003E-3</c:v>
                </c:pt>
                <c:pt idx="19">
                  <c:v>7.2369399999999999E-3</c:v>
                </c:pt>
                <c:pt idx="20">
                  <c:v>6.87398E-3</c:v>
                </c:pt>
                <c:pt idx="21">
                  <c:v>6.8849899999999997E-3</c:v>
                </c:pt>
                <c:pt idx="22">
                  <c:v>5.4053599999999997E-3</c:v>
                </c:pt>
                <c:pt idx="23">
                  <c:v>4.1411699999999996E-3</c:v>
                </c:pt>
                <c:pt idx="24">
                  <c:v>3.9392000000000003E-3</c:v>
                </c:pt>
                <c:pt idx="25">
                  <c:v>7.5336600000000002E-3</c:v>
                </c:pt>
                <c:pt idx="26">
                  <c:v>-3.3152199999999998E-3</c:v>
                </c:pt>
                <c:pt idx="27">
                  <c:v>-5.1409999999999997E-5</c:v>
                </c:pt>
                <c:pt idx="28">
                  <c:v>1.19239E-3</c:v>
                </c:pt>
                <c:pt idx="29">
                  <c:v>-1.127E-4</c:v>
                </c:pt>
                <c:pt idx="30">
                  <c:v>7.8110799999999998E-3</c:v>
                </c:pt>
                <c:pt idx="31">
                  <c:v>7.9399899999999992E-3</c:v>
                </c:pt>
                <c:pt idx="32">
                  <c:v>6.1465399999999998E-3</c:v>
                </c:pt>
                <c:pt idx="33">
                  <c:v>4.0419100000000001E-3</c:v>
                </c:pt>
                <c:pt idx="34">
                  <c:v>-6.8715399999999998E-3</c:v>
                </c:pt>
                <c:pt idx="35">
                  <c:v>2.8126399999999999E-3</c:v>
                </c:pt>
                <c:pt idx="36">
                  <c:v>-5.2986700000000001E-3</c:v>
                </c:pt>
                <c:pt idx="37">
                  <c:v>7.2032099999999998E-3</c:v>
                </c:pt>
                <c:pt idx="38">
                  <c:v>6.1067700000000001E-3</c:v>
                </c:pt>
                <c:pt idx="39">
                  <c:v>3.3669899999999998E-3</c:v>
                </c:pt>
                <c:pt idx="40">
                  <c:v>4.1984199999999996E-3</c:v>
                </c:pt>
                <c:pt idx="41">
                  <c:v>3.4513E-3</c:v>
                </c:pt>
                <c:pt idx="42">
                  <c:v>-3.70331E-3</c:v>
                </c:pt>
                <c:pt idx="43">
                  <c:v>2.0026599999999999E-3</c:v>
                </c:pt>
                <c:pt idx="44">
                  <c:v>5.3158800000000003E-3</c:v>
                </c:pt>
                <c:pt idx="45">
                  <c:v>7.7970699999999997E-3</c:v>
                </c:pt>
                <c:pt idx="46">
                  <c:v>7.5499800000000004E-3</c:v>
                </c:pt>
                <c:pt idx="47">
                  <c:v>-2.9510000000000002E-4</c:v>
                </c:pt>
                <c:pt idx="48">
                  <c:v>-2.41332E-3</c:v>
                </c:pt>
                <c:pt idx="49">
                  <c:v>8.5019999999999996E-4</c:v>
                </c:pt>
                <c:pt idx="50">
                  <c:v>3.4494899999999999E-3</c:v>
                </c:pt>
                <c:pt idx="51">
                  <c:v>-4.74283E-3</c:v>
                </c:pt>
                <c:pt idx="52">
                  <c:v>2.6146300000000002E-3</c:v>
                </c:pt>
                <c:pt idx="53">
                  <c:v>5.2386500000000001E-3</c:v>
                </c:pt>
                <c:pt idx="54">
                  <c:v>7.4751899999999996E-3</c:v>
                </c:pt>
                <c:pt idx="55">
                  <c:v>7.3607899999999999E-3</c:v>
                </c:pt>
                <c:pt idx="56">
                  <c:v>5.99053E-3</c:v>
                </c:pt>
                <c:pt idx="57">
                  <c:v>6.04399E-3</c:v>
                </c:pt>
                <c:pt idx="58">
                  <c:v>7.7431899999999996E-3</c:v>
                </c:pt>
                <c:pt idx="59">
                  <c:v>-4.0173500000000003E-3</c:v>
                </c:pt>
                <c:pt idx="60">
                  <c:v>6.3920000000000001E-3</c:v>
                </c:pt>
                <c:pt idx="61">
                  <c:v>4.2359399999999997E-3</c:v>
                </c:pt>
                <c:pt idx="62">
                  <c:v>4.1244699999999999E-3</c:v>
                </c:pt>
                <c:pt idx="63">
                  <c:v>1.6585E-3</c:v>
                </c:pt>
                <c:pt idx="64">
                  <c:v>4.5756299999999998E-3</c:v>
                </c:pt>
                <c:pt idx="65">
                  <c:v>7.7560399999999996E-3</c:v>
                </c:pt>
                <c:pt idx="66">
                  <c:v>8.4195799999999994E-3</c:v>
                </c:pt>
                <c:pt idx="67">
                  <c:v>7.7934500000000004E-3</c:v>
                </c:pt>
                <c:pt idx="68">
                  <c:v>8.3165200000000009E-3</c:v>
                </c:pt>
                <c:pt idx="69">
                  <c:v>7.01989E-3</c:v>
                </c:pt>
                <c:pt idx="70">
                  <c:v>7.2501800000000002E-3</c:v>
                </c:pt>
                <c:pt idx="71">
                  <c:v>5.8436699999999996E-3</c:v>
                </c:pt>
                <c:pt idx="72">
                  <c:v>2.45436E-3</c:v>
                </c:pt>
                <c:pt idx="73">
                  <c:v>8.8755899999999992E-3</c:v>
                </c:pt>
                <c:pt idx="74">
                  <c:v>8.9433900000000007E-3</c:v>
                </c:pt>
                <c:pt idx="75">
                  <c:v>8.4477800000000002E-3</c:v>
                </c:pt>
                <c:pt idx="76">
                  <c:v>7.3612299999999999E-3</c:v>
                </c:pt>
                <c:pt idx="77">
                  <c:v>5.6689399999999999E-3</c:v>
                </c:pt>
                <c:pt idx="78">
                  <c:v>-1.58716E-3</c:v>
                </c:pt>
                <c:pt idx="79">
                  <c:v>5.8141399999999998E-3</c:v>
                </c:pt>
                <c:pt idx="80">
                  <c:v>7.4335900000000003E-3</c:v>
                </c:pt>
                <c:pt idx="81">
                  <c:v>6.2569499999999998E-3</c:v>
                </c:pt>
                <c:pt idx="82">
                  <c:v>6.4580100000000001E-3</c:v>
                </c:pt>
                <c:pt idx="83">
                  <c:v>3.41866E-3</c:v>
                </c:pt>
                <c:pt idx="84">
                  <c:v>3.3809000000000001E-3</c:v>
                </c:pt>
                <c:pt idx="85">
                  <c:v>6.4319199999999998E-3</c:v>
                </c:pt>
                <c:pt idx="86">
                  <c:v>5.2215100000000004E-3</c:v>
                </c:pt>
                <c:pt idx="87">
                  <c:v>4.6027100000000003E-3</c:v>
                </c:pt>
                <c:pt idx="88">
                  <c:v>6.5539700000000001E-3</c:v>
                </c:pt>
                <c:pt idx="89">
                  <c:v>6.4452900000000002E-3</c:v>
                </c:pt>
                <c:pt idx="90">
                  <c:v>-1.8653999999999999E-3</c:v>
                </c:pt>
                <c:pt idx="91">
                  <c:v>4.3690200000000004E-3</c:v>
                </c:pt>
                <c:pt idx="92">
                  <c:v>-4.63898E-3</c:v>
                </c:pt>
                <c:pt idx="93">
                  <c:v>6.6463099999999999E-3</c:v>
                </c:pt>
                <c:pt idx="94">
                  <c:v>2.7215099999999999E-3</c:v>
                </c:pt>
                <c:pt idx="95">
                  <c:v>7.51295E-3</c:v>
                </c:pt>
                <c:pt idx="96">
                  <c:v>6.7775800000000001E-3</c:v>
                </c:pt>
                <c:pt idx="97">
                  <c:v>5.4952400000000002E-3</c:v>
                </c:pt>
                <c:pt idx="98">
                  <c:v>7.29461E-3</c:v>
                </c:pt>
                <c:pt idx="99">
                  <c:v>6.7391999999999999E-3</c:v>
                </c:pt>
                <c:pt idx="100">
                  <c:v>5.8173699999999997E-3</c:v>
                </c:pt>
                <c:pt idx="101">
                  <c:v>3.7120000000000002E-4</c:v>
                </c:pt>
                <c:pt idx="102">
                  <c:v>5.4557700000000004E-3</c:v>
                </c:pt>
                <c:pt idx="103">
                  <c:v>2.5614800000000001E-3</c:v>
                </c:pt>
                <c:pt idx="104">
                  <c:v>3.0833900000000001E-3</c:v>
                </c:pt>
                <c:pt idx="105">
                  <c:v>6.3710199999999998E-3</c:v>
                </c:pt>
                <c:pt idx="106">
                  <c:v>6.3123500000000004E-3</c:v>
                </c:pt>
                <c:pt idx="107">
                  <c:v>6.6642899999999998E-3</c:v>
                </c:pt>
                <c:pt idx="108">
                  <c:v>6.5653200000000004E-3</c:v>
                </c:pt>
                <c:pt idx="109">
                  <c:v>6.46489E-3</c:v>
                </c:pt>
                <c:pt idx="110">
                  <c:v>4.28072E-3</c:v>
                </c:pt>
                <c:pt idx="111">
                  <c:v>4.1067100000000004E-3</c:v>
                </c:pt>
                <c:pt idx="112">
                  <c:v>4.6731000000000003E-3</c:v>
                </c:pt>
                <c:pt idx="113">
                  <c:v>3.20872E-3</c:v>
                </c:pt>
                <c:pt idx="114">
                  <c:v>4.08809E-3</c:v>
                </c:pt>
                <c:pt idx="115">
                  <c:v>7.4624799999999996E-3</c:v>
                </c:pt>
                <c:pt idx="116">
                  <c:v>6.4691599999999998E-3</c:v>
                </c:pt>
                <c:pt idx="117">
                  <c:v>7.1316000000000001E-3</c:v>
                </c:pt>
                <c:pt idx="118">
                  <c:v>6.5293499999999997E-3</c:v>
                </c:pt>
                <c:pt idx="119">
                  <c:v>-7.0618999999999999E-4</c:v>
                </c:pt>
                <c:pt idx="120">
                  <c:v>-4.3166300000000001E-3</c:v>
                </c:pt>
                <c:pt idx="121">
                  <c:v>4.5271499999999998E-3</c:v>
                </c:pt>
                <c:pt idx="122">
                  <c:v>7.6688600000000004E-3</c:v>
                </c:pt>
                <c:pt idx="123">
                  <c:v>7.1327999999999999E-3</c:v>
                </c:pt>
                <c:pt idx="124">
                  <c:v>7.4786000000000002E-3</c:v>
                </c:pt>
                <c:pt idx="125">
                  <c:v>7.15689E-3</c:v>
                </c:pt>
                <c:pt idx="126">
                  <c:v>6.9366100000000002E-3</c:v>
                </c:pt>
                <c:pt idx="127">
                  <c:v>6.8094399999999999E-3</c:v>
                </c:pt>
                <c:pt idx="128">
                  <c:v>6.6666399999999997E-3</c:v>
                </c:pt>
                <c:pt idx="129">
                  <c:v>6.3256900000000001E-3</c:v>
                </c:pt>
                <c:pt idx="130">
                  <c:v>7.3826999999999996E-4</c:v>
                </c:pt>
                <c:pt idx="131">
                  <c:v>3.1517300000000002E-3</c:v>
                </c:pt>
                <c:pt idx="132">
                  <c:v>4.4364199999999999E-3</c:v>
                </c:pt>
                <c:pt idx="133">
                  <c:v>6.5007199999999998E-3</c:v>
                </c:pt>
                <c:pt idx="134">
                  <c:v>-2.6013500000000001E-3</c:v>
                </c:pt>
                <c:pt idx="135">
                  <c:v>-1.74774E-3</c:v>
                </c:pt>
                <c:pt idx="136">
                  <c:v>6.4249600000000004E-3</c:v>
                </c:pt>
                <c:pt idx="137">
                  <c:v>5.5963699999999998E-3</c:v>
                </c:pt>
                <c:pt idx="138">
                  <c:v>5.3389300000000004E-3</c:v>
                </c:pt>
                <c:pt idx="139">
                  <c:v>6.3566400000000002E-3</c:v>
                </c:pt>
                <c:pt idx="140">
                  <c:v>-2.0746100000000002E-3</c:v>
                </c:pt>
                <c:pt idx="141">
                  <c:v>6.4890599999999996E-3</c:v>
                </c:pt>
                <c:pt idx="142">
                  <c:v>6.0732499999999997E-3</c:v>
                </c:pt>
                <c:pt idx="143">
                  <c:v>5.9306599999999999E-3</c:v>
                </c:pt>
                <c:pt idx="144">
                  <c:v>5.5842299999999999E-3</c:v>
                </c:pt>
                <c:pt idx="145">
                  <c:v>-1.3788800000000001E-3</c:v>
                </c:pt>
                <c:pt idx="146">
                  <c:v>2.7479100000000001E-3</c:v>
                </c:pt>
                <c:pt idx="147">
                  <c:v>1.6195300000000001E-3</c:v>
                </c:pt>
                <c:pt idx="148">
                  <c:v>4.8427699999999997E-3</c:v>
                </c:pt>
                <c:pt idx="149">
                  <c:v>-4.9238700000000003E-3</c:v>
                </c:pt>
                <c:pt idx="150">
                  <c:v>-2.2832099999999999E-3</c:v>
                </c:pt>
                <c:pt idx="151">
                  <c:v>2.4874200000000002E-3</c:v>
                </c:pt>
                <c:pt idx="152">
                  <c:v>-4.09436E-3</c:v>
                </c:pt>
                <c:pt idx="153">
                  <c:v>2.70915E-3</c:v>
                </c:pt>
                <c:pt idx="154">
                  <c:v>2.4085500000000002E-3</c:v>
                </c:pt>
                <c:pt idx="155">
                  <c:v>7.4567000000000004E-4</c:v>
                </c:pt>
                <c:pt idx="156">
                  <c:v>2.8320300000000001E-3</c:v>
                </c:pt>
                <c:pt idx="157">
                  <c:v>1.2303100000000001E-3</c:v>
                </c:pt>
                <c:pt idx="158">
                  <c:v>2.17403E-3</c:v>
                </c:pt>
                <c:pt idx="159">
                  <c:v>2.0000500000000002E-3</c:v>
                </c:pt>
                <c:pt idx="160">
                  <c:v>6.9092999999999997E-4</c:v>
                </c:pt>
                <c:pt idx="161">
                  <c:v>8.2726000000000002E-4</c:v>
                </c:pt>
                <c:pt idx="162">
                  <c:v>-4.0588000000000004E-3</c:v>
                </c:pt>
                <c:pt idx="163">
                  <c:v>-1.7940000000000001E-5</c:v>
                </c:pt>
                <c:pt idx="164">
                  <c:v>1.05345E-3</c:v>
                </c:pt>
                <c:pt idx="165">
                  <c:v>-8.6457000000000005E-4</c:v>
                </c:pt>
                <c:pt idx="166">
                  <c:v>2.0159E-4</c:v>
                </c:pt>
                <c:pt idx="167">
                  <c:v>-6.0218000000000001E-4</c:v>
                </c:pt>
                <c:pt idx="168">
                  <c:v>-3.1064299999999999E-3</c:v>
                </c:pt>
                <c:pt idx="169">
                  <c:v>-2.0187500000000001E-3</c:v>
                </c:pt>
                <c:pt idx="170">
                  <c:v>-2.1795299999999998E-3</c:v>
                </c:pt>
                <c:pt idx="171">
                  <c:v>5.4531999999999996E-4</c:v>
                </c:pt>
                <c:pt idx="172">
                  <c:v>5.7074000000000003E-4</c:v>
                </c:pt>
                <c:pt idx="173">
                  <c:v>4.1322E-4</c:v>
                </c:pt>
                <c:pt idx="174">
                  <c:v>-9.9060000000000004E-5</c:v>
                </c:pt>
                <c:pt idx="175">
                  <c:v>-5.2037999999999997E-4</c:v>
                </c:pt>
                <c:pt idx="176">
                  <c:v>-4.1773299999999999E-3</c:v>
                </c:pt>
                <c:pt idx="177">
                  <c:v>-4.1361200000000001E-3</c:v>
                </c:pt>
                <c:pt idx="178">
                  <c:v>-1.6055500000000001E-3</c:v>
                </c:pt>
                <c:pt idx="179">
                  <c:v>-1.87707E-3</c:v>
                </c:pt>
                <c:pt idx="180">
                  <c:v>-4.2840500000000002E-3</c:v>
                </c:pt>
                <c:pt idx="181">
                  <c:v>-5.6794999999999997E-3</c:v>
                </c:pt>
                <c:pt idx="182">
                  <c:v>-6.6015400000000004E-3</c:v>
                </c:pt>
                <c:pt idx="183">
                  <c:v>-6.4482699999999999E-3</c:v>
                </c:pt>
                <c:pt idx="184">
                  <c:v>-6.2080800000000004E-3</c:v>
                </c:pt>
                <c:pt idx="185">
                  <c:v>-5.5471299999999999E-3</c:v>
                </c:pt>
                <c:pt idx="186">
                  <c:v>-5.1410900000000001E-3</c:v>
                </c:pt>
                <c:pt idx="187">
                  <c:v>-4.8921600000000004E-3</c:v>
                </c:pt>
                <c:pt idx="188">
                  <c:v>-4.5111700000000001E-3</c:v>
                </c:pt>
                <c:pt idx="189">
                  <c:v>-4.34936E-3</c:v>
                </c:pt>
                <c:pt idx="190">
                  <c:v>-4.2814999999999997E-3</c:v>
                </c:pt>
                <c:pt idx="191">
                  <c:v>-4.5118600000000003E-3</c:v>
                </c:pt>
                <c:pt idx="192">
                  <c:v>-5.0448999999999997E-3</c:v>
                </c:pt>
                <c:pt idx="193">
                  <c:v>-5.2974700000000003E-3</c:v>
                </c:pt>
                <c:pt idx="194">
                  <c:v>-5.3558199999999999E-3</c:v>
                </c:pt>
                <c:pt idx="195">
                  <c:v>-5.1014199999999997E-3</c:v>
                </c:pt>
                <c:pt idx="196">
                  <c:v>-5.1031399999999999E-3</c:v>
                </c:pt>
                <c:pt idx="197">
                  <c:v>-5.5689299999999997E-3</c:v>
                </c:pt>
                <c:pt idx="198">
                  <c:v>-5.8519000000000002E-3</c:v>
                </c:pt>
                <c:pt idx="199">
                  <c:v>-5.9483000000000001E-3</c:v>
                </c:pt>
                <c:pt idx="200">
                  <c:v>-5.7187100000000001E-3</c:v>
                </c:pt>
                <c:pt idx="201">
                  <c:v>-5.2421500000000001E-3</c:v>
                </c:pt>
                <c:pt idx="202">
                  <c:v>-5.3444E-3</c:v>
                </c:pt>
                <c:pt idx="203">
                  <c:v>-5.8391900000000002E-3</c:v>
                </c:pt>
                <c:pt idx="204">
                  <c:v>-5.8068E-3</c:v>
                </c:pt>
                <c:pt idx="205">
                  <c:v>-5.4506299999999997E-3</c:v>
                </c:pt>
                <c:pt idx="206">
                  <c:v>-5.2013299999999997E-3</c:v>
                </c:pt>
                <c:pt idx="207">
                  <c:v>-5.5024399999999999E-3</c:v>
                </c:pt>
                <c:pt idx="208">
                  <c:v>-5.8415799999999999E-3</c:v>
                </c:pt>
                <c:pt idx="209">
                  <c:v>-5.7161900000000003E-3</c:v>
                </c:pt>
                <c:pt idx="210">
                  <c:v>-5.4301699999999998E-3</c:v>
                </c:pt>
                <c:pt idx="211">
                  <c:v>-4.9771499999999996E-3</c:v>
                </c:pt>
                <c:pt idx="212">
                  <c:v>-4.6730599999999997E-3</c:v>
                </c:pt>
                <c:pt idx="213">
                  <c:v>-4.9284400000000001E-3</c:v>
                </c:pt>
                <c:pt idx="214">
                  <c:v>-4.83031E-3</c:v>
                </c:pt>
                <c:pt idx="215">
                  <c:v>-4.3360400000000002E-3</c:v>
                </c:pt>
                <c:pt idx="216">
                  <c:v>-4.6875399999999996E-3</c:v>
                </c:pt>
                <c:pt idx="217">
                  <c:v>-4.9840199999999996E-3</c:v>
                </c:pt>
                <c:pt idx="218">
                  <c:v>-4.4701599999999999E-3</c:v>
                </c:pt>
                <c:pt idx="219">
                  <c:v>-4.0380900000000003E-3</c:v>
                </c:pt>
                <c:pt idx="220">
                  <c:v>-3.7952400000000001E-3</c:v>
                </c:pt>
                <c:pt idx="221">
                  <c:v>-3.7289300000000001E-3</c:v>
                </c:pt>
                <c:pt idx="222">
                  <c:v>-3.76933E-3</c:v>
                </c:pt>
                <c:pt idx="223">
                  <c:v>-3.66205E-3</c:v>
                </c:pt>
                <c:pt idx="224">
                  <c:v>-3.4129999999999998E-3</c:v>
                </c:pt>
                <c:pt idx="225">
                  <c:v>-3.2504399999999998E-3</c:v>
                </c:pt>
                <c:pt idx="226">
                  <c:v>-3.1869300000000001E-3</c:v>
                </c:pt>
                <c:pt idx="227">
                  <c:v>-3.4019900000000001E-3</c:v>
                </c:pt>
                <c:pt idx="228">
                  <c:v>-3.6030400000000001E-3</c:v>
                </c:pt>
                <c:pt idx="229">
                  <c:v>-3.47132E-3</c:v>
                </c:pt>
                <c:pt idx="230">
                  <c:v>-3.0230999999999999E-3</c:v>
                </c:pt>
                <c:pt idx="231">
                  <c:v>-2.7487900000000001E-3</c:v>
                </c:pt>
                <c:pt idx="232">
                  <c:v>-2.7625800000000002E-3</c:v>
                </c:pt>
                <c:pt idx="233">
                  <c:v>-2.7829E-3</c:v>
                </c:pt>
                <c:pt idx="234">
                  <c:v>-2.87725E-3</c:v>
                </c:pt>
                <c:pt idx="235">
                  <c:v>-2.9198100000000001E-3</c:v>
                </c:pt>
                <c:pt idx="236">
                  <c:v>-2.8590400000000002E-3</c:v>
                </c:pt>
                <c:pt idx="237">
                  <c:v>-2.76093E-3</c:v>
                </c:pt>
                <c:pt idx="238">
                  <c:v>-2.7751400000000002E-3</c:v>
                </c:pt>
                <c:pt idx="239">
                  <c:v>-3.0187500000000002E-3</c:v>
                </c:pt>
                <c:pt idx="240">
                  <c:v>-3.2156099999999998E-3</c:v>
                </c:pt>
                <c:pt idx="241">
                  <c:v>-3.0515300000000002E-3</c:v>
                </c:pt>
                <c:pt idx="242">
                  <c:v>-2.7409399999999999E-3</c:v>
                </c:pt>
                <c:pt idx="243">
                  <c:v>-2.4990300000000002E-3</c:v>
                </c:pt>
                <c:pt idx="244">
                  <c:v>-2.4117499999999998E-3</c:v>
                </c:pt>
                <c:pt idx="245">
                  <c:v>-2.4962299999999999E-3</c:v>
                </c:pt>
                <c:pt idx="246">
                  <c:v>-2.3829699999999999E-3</c:v>
                </c:pt>
                <c:pt idx="247">
                  <c:v>-2.2741300000000001E-3</c:v>
                </c:pt>
                <c:pt idx="248">
                  <c:v>-2.2298000000000001E-3</c:v>
                </c:pt>
                <c:pt idx="249">
                  <c:v>-2.23595E-3</c:v>
                </c:pt>
                <c:pt idx="250">
                  <c:v>-2.2731600000000002E-3</c:v>
                </c:pt>
                <c:pt idx="251">
                  <c:v>-2.2759999999999998E-3</c:v>
                </c:pt>
                <c:pt idx="252">
                  <c:v>-2.2585000000000001E-3</c:v>
                </c:pt>
                <c:pt idx="253">
                  <c:v>-2.2024800000000001E-3</c:v>
                </c:pt>
                <c:pt idx="254">
                  <c:v>-2.10406E-3</c:v>
                </c:pt>
                <c:pt idx="255">
                  <c:v>-2.07821E-3</c:v>
                </c:pt>
                <c:pt idx="256">
                  <c:v>-2.1151E-3</c:v>
                </c:pt>
                <c:pt idx="257">
                  <c:v>-2.1422300000000002E-3</c:v>
                </c:pt>
                <c:pt idx="258">
                  <c:v>-2.25706E-3</c:v>
                </c:pt>
                <c:pt idx="259">
                  <c:v>-2.5944399999999999E-3</c:v>
                </c:pt>
                <c:pt idx="260">
                  <c:v>-2.8862699999999998E-3</c:v>
                </c:pt>
                <c:pt idx="261">
                  <c:v>-3.0138399999999998E-3</c:v>
                </c:pt>
                <c:pt idx="262">
                  <c:v>-3.10085E-3</c:v>
                </c:pt>
                <c:pt idx="263">
                  <c:v>-2.95094E-3</c:v>
                </c:pt>
                <c:pt idx="264">
                  <c:v>-2.7496199999999999E-3</c:v>
                </c:pt>
                <c:pt idx="265">
                  <c:v>-2.7041700000000001E-3</c:v>
                </c:pt>
                <c:pt idx="266">
                  <c:v>-2.77275E-3</c:v>
                </c:pt>
                <c:pt idx="267">
                  <c:v>-2.8505900000000001E-3</c:v>
                </c:pt>
                <c:pt idx="268">
                  <c:v>-3.6493699999999999E-3</c:v>
                </c:pt>
                <c:pt idx="269">
                  <c:v>-4.03842E-3</c:v>
                </c:pt>
                <c:pt idx="270">
                  <c:v>-3.1902300000000001E-3</c:v>
                </c:pt>
                <c:pt idx="271">
                  <c:v>-2.81664E-3</c:v>
                </c:pt>
                <c:pt idx="272">
                  <c:v>-2.4963099999999998E-3</c:v>
                </c:pt>
                <c:pt idx="273">
                  <c:v>-2.17469E-3</c:v>
                </c:pt>
                <c:pt idx="274">
                  <c:v>-1.9599600000000002E-3</c:v>
                </c:pt>
                <c:pt idx="275">
                  <c:v>-1.8682600000000001E-3</c:v>
                </c:pt>
                <c:pt idx="276">
                  <c:v>-1.89379E-3</c:v>
                </c:pt>
                <c:pt idx="277">
                  <c:v>-1.97284E-3</c:v>
                </c:pt>
                <c:pt idx="278">
                  <c:v>-2.0755499999999998E-3</c:v>
                </c:pt>
                <c:pt idx="279">
                  <c:v>-2.1648700000000002E-3</c:v>
                </c:pt>
                <c:pt idx="280">
                  <c:v>-2.18476E-3</c:v>
                </c:pt>
                <c:pt idx="281">
                  <c:v>-2.1535299999999999E-3</c:v>
                </c:pt>
                <c:pt idx="282">
                  <c:v>-2.1729200000000001E-3</c:v>
                </c:pt>
                <c:pt idx="283">
                  <c:v>-2.2191099999999998E-3</c:v>
                </c:pt>
                <c:pt idx="284">
                  <c:v>-2.2515600000000001E-3</c:v>
                </c:pt>
                <c:pt idx="285">
                  <c:v>-2.2591099999999999E-3</c:v>
                </c:pt>
                <c:pt idx="286">
                  <c:v>-2.2954799999999999E-3</c:v>
                </c:pt>
                <c:pt idx="287">
                  <c:v>-2.3103799999999999E-3</c:v>
                </c:pt>
                <c:pt idx="288">
                  <c:v>-2.3004700000000002E-3</c:v>
                </c:pt>
                <c:pt idx="289">
                  <c:v>-2.2772000000000001E-3</c:v>
                </c:pt>
                <c:pt idx="290">
                  <c:v>-2.2596299999999999E-3</c:v>
                </c:pt>
                <c:pt idx="291">
                  <c:v>-2.2987400000000001E-3</c:v>
                </c:pt>
                <c:pt idx="292">
                  <c:v>-2.3675800000000002E-3</c:v>
                </c:pt>
                <c:pt idx="293">
                  <c:v>-2.45919E-3</c:v>
                </c:pt>
                <c:pt idx="294">
                  <c:v>-2.46766E-3</c:v>
                </c:pt>
                <c:pt idx="295">
                  <c:v>-2.4481899999999998E-3</c:v>
                </c:pt>
                <c:pt idx="296">
                  <c:v>-2.4659999999999999E-3</c:v>
                </c:pt>
                <c:pt idx="297">
                  <c:v>-2.4902000000000001E-3</c:v>
                </c:pt>
                <c:pt idx="298">
                  <c:v>-2.55149E-3</c:v>
                </c:pt>
                <c:pt idx="299">
                  <c:v>-2.5521900000000002E-3</c:v>
                </c:pt>
                <c:pt idx="300">
                  <c:v>-2.42385E-3</c:v>
                </c:pt>
                <c:pt idx="301">
                  <c:v>-2.30116E-3</c:v>
                </c:pt>
                <c:pt idx="302">
                  <c:v>-2.3352099999999999E-3</c:v>
                </c:pt>
                <c:pt idx="303">
                  <c:v>-2.4846500000000001E-3</c:v>
                </c:pt>
                <c:pt idx="304">
                  <c:v>-2.6240899999999999E-3</c:v>
                </c:pt>
                <c:pt idx="305">
                  <c:v>-2.6735700000000001E-3</c:v>
                </c:pt>
                <c:pt idx="306">
                  <c:v>-2.7496500000000002E-3</c:v>
                </c:pt>
                <c:pt idx="307">
                  <c:v>-2.87149E-3</c:v>
                </c:pt>
                <c:pt idx="308">
                  <c:v>-2.9302600000000001E-3</c:v>
                </c:pt>
                <c:pt idx="309">
                  <c:v>-2.96511E-3</c:v>
                </c:pt>
                <c:pt idx="310">
                  <c:v>-3.1238400000000001E-3</c:v>
                </c:pt>
                <c:pt idx="311">
                  <c:v>-3.2759299999999998E-3</c:v>
                </c:pt>
                <c:pt idx="312">
                  <c:v>-3.47372E-3</c:v>
                </c:pt>
                <c:pt idx="313">
                  <c:v>-3.8709399999999998E-3</c:v>
                </c:pt>
                <c:pt idx="314">
                  <c:v>-4.5285500000000001E-3</c:v>
                </c:pt>
                <c:pt idx="315">
                  <c:v>-4.79292E-3</c:v>
                </c:pt>
                <c:pt idx="316">
                  <c:v>-4.6135400000000002E-3</c:v>
                </c:pt>
                <c:pt idx="317">
                  <c:v>-4.3821900000000002E-3</c:v>
                </c:pt>
                <c:pt idx="318">
                  <c:v>-4.3481099999999996E-3</c:v>
                </c:pt>
                <c:pt idx="319">
                  <c:v>-4.45949E-3</c:v>
                </c:pt>
                <c:pt idx="320">
                  <c:v>-4.4238799999999998E-3</c:v>
                </c:pt>
                <c:pt idx="321">
                  <c:v>-4.5335200000000001E-3</c:v>
                </c:pt>
                <c:pt idx="322">
                  <c:v>-4.7994600000000002E-3</c:v>
                </c:pt>
                <c:pt idx="323">
                  <c:v>-5.1973899999999996E-3</c:v>
                </c:pt>
                <c:pt idx="324">
                  <c:v>-5.7067100000000003E-3</c:v>
                </c:pt>
                <c:pt idx="325">
                  <c:v>-5.7166600000000001E-3</c:v>
                </c:pt>
                <c:pt idx="326">
                  <c:v>-5.1985900000000003E-3</c:v>
                </c:pt>
                <c:pt idx="327">
                  <c:v>-4.9930399999999998E-3</c:v>
                </c:pt>
                <c:pt idx="328">
                  <c:v>-4.9904199999999998E-3</c:v>
                </c:pt>
                <c:pt idx="329">
                  <c:v>-4.5161000000000003E-3</c:v>
                </c:pt>
                <c:pt idx="330">
                  <c:v>-4.0438999999999996E-3</c:v>
                </c:pt>
                <c:pt idx="331">
                  <c:v>-4.27912E-3</c:v>
                </c:pt>
                <c:pt idx="332">
                  <c:v>-4.4894100000000001E-3</c:v>
                </c:pt>
                <c:pt idx="333">
                  <c:v>-4.5715699999999996E-3</c:v>
                </c:pt>
                <c:pt idx="334">
                  <c:v>-5.0416200000000001E-3</c:v>
                </c:pt>
                <c:pt idx="335">
                  <c:v>-5.6418500000000003E-3</c:v>
                </c:pt>
                <c:pt idx="336">
                  <c:v>-6.2592999999999998E-3</c:v>
                </c:pt>
                <c:pt idx="337">
                  <c:v>-6.5024000000000002E-3</c:v>
                </c:pt>
                <c:pt idx="338">
                  <c:v>-6.3479499999999998E-3</c:v>
                </c:pt>
                <c:pt idx="339">
                  <c:v>-6.7069299999999998E-3</c:v>
                </c:pt>
                <c:pt idx="340">
                  <c:v>-7.3572100000000003E-3</c:v>
                </c:pt>
                <c:pt idx="341">
                  <c:v>-7.3225800000000004E-3</c:v>
                </c:pt>
                <c:pt idx="342">
                  <c:v>-6.5438900000000001E-3</c:v>
                </c:pt>
                <c:pt idx="343">
                  <c:v>-5.5382199999999999E-3</c:v>
                </c:pt>
                <c:pt idx="344">
                  <c:v>-5.3867000000000003E-3</c:v>
                </c:pt>
                <c:pt idx="345">
                  <c:v>-5.51922E-3</c:v>
                </c:pt>
                <c:pt idx="346">
                  <c:v>-3.2847900000000001E-3</c:v>
                </c:pt>
                <c:pt idx="347">
                  <c:v>-3.07573E-3</c:v>
                </c:pt>
                <c:pt idx="348">
                  <c:v>2.0220000000000001E-4</c:v>
                </c:pt>
                <c:pt idx="349">
                  <c:v>2.2879699999999998E-3</c:v>
                </c:pt>
                <c:pt idx="350">
                  <c:v>1.64671E-3</c:v>
                </c:pt>
                <c:pt idx="351">
                  <c:v>-2.0287E-3</c:v>
                </c:pt>
                <c:pt idx="352">
                  <c:v>-4.8361999999999998E-4</c:v>
                </c:pt>
                <c:pt idx="353">
                  <c:v>5.0023400000000001E-3</c:v>
                </c:pt>
                <c:pt idx="354">
                  <c:v>5.4351099999999999E-3</c:v>
                </c:pt>
                <c:pt idx="355">
                  <c:v>5.4480099999999997E-3</c:v>
                </c:pt>
                <c:pt idx="356">
                  <c:v>5.4067899999999999E-3</c:v>
                </c:pt>
                <c:pt idx="357">
                  <c:v>6.7345699999999996E-3</c:v>
                </c:pt>
                <c:pt idx="358">
                  <c:v>4.03814E-3</c:v>
                </c:pt>
                <c:pt idx="359">
                  <c:v>-1.3615299999999999E-3</c:v>
                </c:pt>
                <c:pt idx="360">
                  <c:v>-1.12765E-3</c:v>
                </c:pt>
                <c:pt idx="361">
                  <c:v>5.50944E-3</c:v>
                </c:pt>
                <c:pt idx="362">
                  <c:v>5.2045599999999996E-3</c:v>
                </c:pt>
                <c:pt idx="363">
                  <c:v>6.3045000000000002E-3</c:v>
                </c:pt>
                <c:pt idx="364">
                  <c:v>5.8784400000000004E-3</c:v>
                </c:pt>
                <c:pt idx="365">
                  <c:v>5.0493500000000002E-3</c:v>
                </c:pt>
                <c:pt idx="366">
                  <c:v>-3.63437E-3</c:v>
                </c:pt>
                <c:pt idx="367">
                  <c:v>2.6996899999999998E-3</c:v>
                </c:pt>
                <c:pt idx="368">
                  <c:v>6.3239799999999999E-3</c:v>
                </c:pt>
                <c:pt idx="369">
                  <c:v>6.8784299999999996E-3</c:v>
                </c:pt>
                <c:pt idx="370">
                  <c:v>7.97374E-3</c:v>
                </c:pt>
                <c:pt idx="371">
                  <c:v>6.1752999999999999E-3</c:v>
                </c:pt>
                <c:pt idx="372">
                  <c:v>6.8763599999999998E-3</c:v>
                </c:pt>
                <c:pt idx="373">
                  <c:v>3.1697499999999998E-3</c:v>
                </c:pt>
                <c:pt idx="374">
                  <c:v>7.5722200000000002E-3</c:v>
                </c:pt>
                <c:pt idx="375">
                  <c:v>-1.48796E-3</c:v>
                </c:pt>
                <c:pt idx="376">
                  <c:v>-4.8260000000000002E-5</c:v>
                </c:pt>
                <c:pt idx="377">
                  <c:v>3.4581400000000002E-3</c:v>
                </c:pt>
                <c:pt idx="378">
                  <c:v>4.7683300000000003E-3</c:v>
                </c:pt>
                <c:pt idx="379">
                  <c:v>7.6261999999999996E-3</c:v>
                </c:pt>
                <c:pt idx="380">
                  <c:v>7.9850600000000004E-3</c:v>
                </c:pt>
                <c:pt idx="381">
                  <c:v>1.1224E-4</c:v>
                </c:pt>
                <c:pt idx="382">
                  <c:v>-2.2103700000000001E-3</c:v>
                </c:pt>
                <c:pt idx="383">
                  <c:v>4.2533299999999996E-3</c:v>
                </c:pt>
                <c:pt idx="384">
                  <c:v>7.12636E-3</c:v>
                </c:pt>
                <c:pt idx="385">
                  <c:v>5.5404399999999998E-3</c:v>
                </c:pt>
                <c:pt idx="386">
                  <c:v>3.43246E-3</c:v>
                </c:pt>
                <c:pt idx="387">
                  <c:v>2.8863999999999999E-3</c:v>
                </c:pt>
                <c:pt idx="388">
                  <c:v>3.4070599999999999E-3</c:v>
                </c:pt>
                <c:pt idx="389">
                  <c:v>5.6010699999999997E-3</c:v>
                </c:pt>
                <c:pt idx="390">
                  <c:v>6.1368100000000004E-3</c:v>
                </c:pt>
                <c:pt idx="391">
                  <c:v>5.85281E-3</c:v>
                </c:pt>
                <c:pt idx="392">
                  <c:v>3.0900200000000002E-3</c:v>
                </c:pt>
                <c:pt idx="393">
                  <c:v>5.2921799999999996E-3</c:v>
                </c:pt>
                <c:pt idx="394">
                  <c:v>7.3427700000000002E-3</c:v>
                </c:pt>
                <c:pt idx="395">
                  <c:v>4.8234899999999997E-3</c:v>
                </c:pt>
                <c:pt idx="396">
                  <c:v>2.6091E-3</c:v>
                </c:pt>
                <c:pt idx="397">
                  <c:v>7.1475000000000002E-3</c:v>
                </c:pt>
                <c:pt idx="398">
                  <c:v>5.3569400000000001E-3</c:v>
                </c:pt>
                <c:pt idx="399">
                  <c:v>4.8297399999999999E-3</c:v>
                </c:pt>
                <c:pt idx="400">
                  <c:v>3.8038799999999999E-3</c:v>
                </c:pt>
                <c:pt idx="401">
                  <c:v>6.5399200000000003E-3</c:v>
                </c:pt>
                <c:pt idx="402">
                  <c:v>7.6951099999999998E-3</c:v>
                </c:pt>
                <c:pt idx="403">
                  <c:v>6.2728599999999999E-3</c:v>
                </c:pt>
                <c:pt idx="404">
                  <c:v>-5.67053E-3</c:v>
                </c:pt>
                <c:pt idx="405">
                  <c:v>7.2730299999999998E-3</c:v>
                </c:pt>
                <c:pt idx="406">
                  <c:v>6.3982600000000002E-3</c:v>
                </c:pt>
                <c:pt idx="407">
                  <c:v>4.9182399999999999E-3</c:v>
                </c:pt>
                <c:pt idx="408">
                  <c:v>2.9206700000000002E-3</c:v>
                </c:pt>
                <c:pt idx="409">
                  <c:v>2.5673999999999998E-4</c:v>
                </c:pt>
                <c:pt idx="410">
                  <c:v>2.9678500000000002E-3</c:v>
                </c:pt>
                <c:pt idx="411">
                  <c:v>6.5675000000000004E-3</c:v>
                </c:pt>
                <c:pt idx="412">
                  <c:v>7.7868499999999997E-3</c:v>
                </c:pt>
                <c:pt idx="413">
                  <c:v>7.9599200000000005E-3</c:v>
                </c:pt>
                <c:pt idx="414">
                  <c:v>6.8139899999999998E-3</c:v>
                </c:pt>
                <c:pt idx="415">
                  <c:v>6.72633E-3</c:v>
                </c:pt>
                <c:pt idx="416">
                  <c:v>6.3793299999999999E-3</c:v>
                </c:pt>
                <c:pt idx="417">
                  <c:v>3.5233299999999999E-3</c:v>
                </c:pt>
                <c:pt idx="418">
                  <c:v>7.1561899999999998E-3</c:v>
                </c:pt>
                <c:pt idx="419">
                  <c:v>6.5606700000000002E-3</c:v>
                </c:pt>
                <c:pt idx="420">
                  <c:v>7.6494400000000004E-3</c:v>
                </c:pt>
                <c:pt idx="421">
                  <c:v>5.10619E-3</c:v>
                </c:pt>
                <c:pt idx="422">
                  <c:v>5.8564799999999998E-3</c:v>
                </c:pt>
                <c:pt idx="423">
                  <c:v>1.6892299999999999E-3</c:v>
                </c:pt>
                <c:pt idx="424">
                  <c:v>8.9800499999999998E-3</c:v>
                </c:pt>
                <c:pt idx="425">
                  <c:v>8.2159199999999998E-3</c:v>
                </c:pt>
                <c:pt idx="426">
                  <c:v>7.5052199999999999E-3</c:v>
                </c:pt>
                <c:pt idx="427">
                  <c:v>7.4247100000000002E-3</c:v>
                </c:pt>
                <c:pt idx="428">
                  <c:v>7.09847E-3</c:v>
                </c:pt>
                <c:pt idx="429">
                  <c:v>6.6228099999999998E-3</c:v>
                </c:pt>
                <c:pt idx="430">
                  <c:v>5.8854800000000002E-3</c:v>
                </c:pt>
                <c:pt idx="431">
                  <c:v>6.0724200000000002E-3</c:v>
                </c:pt>
                <c:pt idx="432">
                  <c:v>6.1807900000000002E-3</c:v>
                </c:pt>
                <c:pt idx="433">
                  <c:v>4.1931399999999997E-3</c:v>
                </c:pt>
                <c:pt idx="434">
                  <c:v>1.28013E-3</c:v>
                </c:pt>
                <c:pt idx="435">
                  <c:v>8.5936199999999997E-3</c:v>
                </c:pt>
                <c:pt idx="436">
                  <c:v>8.02837E-3</c:v>
                </c:pt>
                <c:pt idx="437">
                  <c:v>3.5249000000000001E-3</c:v>
                </c:pt>
                <c:pt idx="438">
                  <c:v>-2.01162E-3</c:v>
                </c:pt>
                <c:pt idx="439">
                  <c:v>2.2741200000000001E-3</c:v>
                </c:pt>
                <c:pt idx="440">
                  <c:v>6.3014100000000003E-3</c:v>
                </c:pt>
                <c:pt idx="441">
                  <c:v>2.8321700000000002E-3</c:v>
                </c:pt>
                <c:pt idx="442">
                  <c:v>6.72531E-3</c:v>
                </c:pt>
                <c:pt idx="443">
                  <c:v>7.0246600000000003E-3</c:v>
                </c:pt>
                <c:pt idx="444">
                  <c:v>5.0355900000000004E-3</c:v>
                </c:pt>
                <c:pt idx="445">
                  <c:v>3.72844E-3</c:v>
                </c:pt>
                <c:pt idx="446">
                  <c:v>5.3738299999999996E-3</c:v>
                </c:pt>
                <c:pt idx="447">
                  <c:v>6.7718800000000001E-3</c:v>
                </c:pt>
                <c:pt idx="448">
                  <c:v>4.9773400000000002E-3</c:v>
                </c:pt>
                <c:pt idx="449">
                  <c:v>6.27854E-3</c:v>
                </c:pt>
                <c:pt idx="450">
                  <c:v>4.46519E-3</c:v>
                </c:pt>
                <c:pt idx="451">
                  <c:v>8.0655899999999992E-3</c:v>
                </c:pt>
                <c:pt idx="452">
                  <c:v>7.0369500000000001E-3</c:v>
                </c:pt>
                <c:pt idx="453">
                  <c:v>6.1231899999999997E-3</c:v>
                </c:pt>
                <c:pt idx="454">
                  <c:v>7.2103899999999997E-3</c:v>
                </c:pt>
                <c:pt idx="455">
                  <c:v>7.3422000000000001E-3</c:v>
                </c:pt>
              </c:numCache>
            </c:numRef>
          </c:val>
          <c:smooth val="0"/>
        </c:ser>
        <c:dLbls>
          <c:showLegendKey val="0"/>
          <c:showVal val="0"/>
          <c:showCatName val="0"/>
          <c:showSerName val="0"/>
          <c:showPercent val="0"/>
          <c:showBubbleSize val="0"/>
        </c:dLbls>
        <c:marker val="1"/>
        <c:smooth val="0"/>
        <c:axId val="35280384"/>
        <c:axId val="35282304"/>
      </c:lineChart>
      <c:catAx>
        <c:axId val="35280384"/>
        <c:scaling>
          <c:orientation val="minMax"/>
        </c:scaling>
        <c:delete val="0"/>
        <c:axPos val="b"/>
        <c:majorTickMark val="none"/>
        <c:minorTickMark val="none"/>
        <c:tickLblPos val="none"/>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5282304"/>
        <c:crosses val="autoZero"/>
        <c:auto val="1"/>
        <c:lblAlgn val="ctr"/>
        <c:lblOffset val="100"/>
        <c:tickLblSkip val="30"/>
        <c:tickMarkSkip val="30"/>
        <c:noMultiLvlLbl val="0"/>
      </c:catAx>
      <c:valAx>
        <c:axId val="35282304"/>
        <c:scaling>
          <c:orientation val="minMax"/>
        </c:scaling>
        <c:delete val="1"/>
        <c:axPos val="l"/>
        <c:title>
          <c:tx>
            <c:rich>
              <a:bodyPr rot="-5400000" vert="horz"/>
              <a:lstStyle/>
              <a:p>
                <a:pPr>
                  <a:defRPr sz="1600"/>
                </a:pPr>
                <a:r>
                  <a:rPr lang="en-US" sz="1600" b="1" i="0" baseline="0" dirty="0" smtClean="0">
                    <a:effectLst/>
                  </a:rPr>
                  <a:t>Net Ecosystem Productivity</a:t>
                </a:r>
              </a:p>
              <a:p>
                <a:pPr>
                  <a:defRPr sz="1600"/>
                </a:pPr>
                <a:r>
                  <a:rPr lang="en-US" altLang="zh-CN" sz="1600" b="1" i="0" baseline="0" dirty="0" smtClean="0">
                    <a:effectLst/>
                  </a:rPr>
                  <a:t> </a:t>
                </a:r>
                <a:r>
                  <a:rPr lang="en-US" sz="1600" b="1" i="0" baseline="0" dirty="0" smtClean="0">
                    <a:effectLst/>
                  </a:rPr>
                  <a:t>(</a:t>
                </a:r>
                <a:r>
                  <a:rPr lang="en-US" sz="1600" b="1" i="0" baseline="0" dirty="0" err="1" smtClean="0">
                    <a:effectLst/>
                  </a:rPr>
                  <a:t>kgC</a:t>
                </a:r>
                <a:r>
                  <a:rPr lang="en-US" sz="1600" b="1" i="0" baseline="0" dirty="0" smtClean="0">
                    <a:effectLst/>
                  </a:rPr>
                  <a:t>/m</a:t>
                </a:r>
                <a:r>
                  <a:rPr lang="en-US" sz="1600" b="1" i="0" baseline="30000" dirty="0" smtClean="0">
                    <a:effectLst/>
                  </a:rPr>
                  <a:t>2</a:t>
                </a:r>
                <a:r>
                  <a:rPr lang="en-US" sz="1600" b="1" i="0" baseline="0" dirty="0" smtClean="0">
                    <a:effectLst/>
                  </a:rPr>
                  <a:t>/d)</a:t>
                </a:r>
                <a:endParaRPr lang="en-US" sz="1600" dirty="0">
                  <a:effectLst/>
                </a:endParaRPr>
              </a:p>
            </c:rich>
          </c:tx>
          <c:layout>
            <c:manualLayout>
              <c:xMode val="edge"/>
              <c:yMode val="edge"/>
              <c:x val="0"/>
              <c:y val="0.136812776426954"/>
            </c:manualLayout>
          </c:layout>
          <c:overlay val="0"/>
        </c:title>
        <c:numFmt formatCode="General" sourceLinked="1"/>
        <c:majorTickMark val="none"/>
        <c:minorTickMark val="none"/>
        <c:tickLblPos val="nextTo"/>
        <c:crossAx val="35280384"/>
        <c:crosses val="autoZero"/>
        <c:crossBetween val="between"/>
      </c:valAx>
      <c:spPr>
        <a:noFill/>
        <a:ln>
          <a:solidFill>
            <a:schemeClr val="tx1">
              <a:lumMod val="50000"/>
              <a:lumOff val="50000"/>
            </a:schemeClr>
          </a:solidFill>
        </a:ln>
        <a:effectLst/>
      </c:spPr>
    </c:plotArea>
    <c:legend>
      <c:legendPos val="b"/>
      <c:layout>
        <c:manualLayout>
          <c:xMode val="edge"/>
          <c:yMode val="edge"/>
          <c:x val="0.33254104823764502"/>
          <c:y val="0.106785439403331"/>
          <c:w val="0.39213796718196536"/>
          <c:h val="0.1465924703807829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0.41234</cdr:x>
      <cdr:y>0.10942</cdr:y>
    </cdr:from>
    <cdr:to>
      <cdr:x>0.72042</cdr:x>
      <cdr:y>0.32365</cdr:y>
    </cdr:to>
    <cdr:sp macro="" textlink="">
      <cdr:nvSpPr>
        <cdr:cNvPr id="2" name="Rectangle 1"/>
        <cdr:cNvSpPr/>
      </cdr:nvSpPr>
      <cdr:spPr>
        <a:xfrm xmlns:a="http://schemas.openxmlformats.org/drawingml/2006/main">
          <a:off x="1847183" y="371682"/>
          <a:ext cx="1380110" cy="727651"/>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b="1" dirty="0" smtClean="0">
              <a:solidFill>
                <a:schemeClr val="tx1"/>
              </a:solidFill>
            </a:rPr>
            <a:t>OBS</a:t>
          </a:r>
        </a:p>
        <a:p xmlns:a="http://schemas.openxmlformats.org/drawingml/2006/main">
          <a:endParaRPr lang="en-US" sz="100" b="1" dirty="0" smtClean="0">
            <a:solidFill>
              <a:schemeClr val="tx1"/>
            </a:solidFill>
          </a:endParaRPr>
        </a:p>
        <a:p xmlns:a="http://schemas.openxmlformats.org/drawingml/2006/main">
          <a:pPr>
            <a:lnSpc>
              <a:spcPct val="150000"/>
            </a:lnSpc>
          </a:pPr>
          <a:r>
            <a:rPr lang="en-US" b="1" dirty="0">
              <a:solidFill>
                <a:schemeClr val="tx1"/>
              </a:solidFill>
            </a:rPr>
            <a:t>M</a:t>
          </a:r>
          <a:r>
            <a:rPr lang="en-US" b="1" dirty="0" smtClean="0">
              <a:solidFill>
                <a:schemeClr val="tx1"/>
              </a:solidFill>
            </a:rPr>
            <a:t>odel</a:t>
          </a:r>
          <a:endParaRPr lang="en-US" b="1" dirty="0">
            <a:solidFill>
              <a:schemeClr val="tx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975A55-CA46-4F47-91D8-BA53F7E517FC}" type="datetimeFigureOut">
              <a:rPr lang="en-US" smtClean="0"/>
              <a:t>9/24/2015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F2536C7-522B-4156-9C05-BFA506396D96}" type="slidenum">
              <a:rPr lang="en-US" smtClean="0"/>
              <a:t>‹#›</a:t>
            </a:fld>
            <a:endParaRPr lang="en-US"/>
          </a:p>
        </p:txBody>
      </p:sp>
    </p:spTree>
    <p:extLst>
      <p:ext uri="{BB962C8B-B14F-4D97-AF65-F5344CB8AC3E}">
        <p14:creationId xmlns:p14="http://schemas.microsoft.com/office/powerpoint/2010/main" val="165737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2536C7-522B-4156-9C05-BFA506396D96}" type="slidenum">
              <a:rPr lang="en-US" smtClean="0"/>
              <a:t>1</a:t>
            </a:fld>
            <a:endParaRPr lang="en-US"/>
          </a:p>
        </p:txBody>
      </p:sp>
    </p:spTree>
    <p:extLst>
      <p:ext uri="{BB962C8B-B14F-4D97-AF65-F5344CB8AC3E}">
        <p14:creationId xmlns:p14="http://schemas.microsoft.com/office/powerpoint/2010/main" val="3708983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1BAFF4-90AA-4847-A821-71ECD577820E}" type="slidenum">
              <a:rPr lang="en-US" smtClean="0"/>
              <a:t>10</a:t>
            </a:fld>
            <a:endParaRPr lang="en-US"/>
          </a:p>
        </p:txBody>
      </p:sp>
    </p:spTree>
    <p:extLst>
      <p:ext uri="{BB962C8B-B14F-4D97-AF65-F5344CB8AC3E}">
        <p14:creationId xmlns:p14="http://schemas.microsoft.com/office/powerpoint/2010/main" val="1745082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2536C7-522B-4156-9C05-BFA506396D96}" type="slidenum">
              <a:rPr lang="en-US" smtClean="0"/>
              <a:t>11</a:t>
            </a:fld>
            <a:endParaRPr lang="en-US"/>
          </a:p>
        </p:txBody>
      </p:sp>
    </p:spTree>
    <p:extLst>
      <p:ext uri="{BB962C8B-B14F-4D97-AF65-F5344CB8AC3E}">
        <p14:creationId xmlns:p14="http://schemas.microsoft.com/office/powerpoint/2010/main" val="521536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2536C7-522B-4156-9C05-BFA506396D96}" type="slidenum">
              <a:rPr lang="en-US" smtClean="0"/>
              <a:t>12</a:t>
            </a:fld>
            <a:endParaRPr lang="en-US"/>
          </a:p>
        </p:txBody>
      </p:sp>
    </p:spTree>
    <p:extLst>
      <p:ext uri="{BB962C8B-B14F-4D97-AF65-F5344CB8AC3E}">
        <p14:creationId xmlns:p14="http://schemas.microsoft.com/office/powerpoint/2010/main" val="1966770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2536C7-522B-4156-9C05-BFA506396D96}" type="slidenum">
              <a:rPr lang="en-US" smtClean="0"/>
              <a:t>13</a:t>
            </a:fld>
            <a:endParaRPr lang="en-US"/>
          </a:p>
        </p:txBody>
      </p:sp>
    </p:spTree>
    <p:extLst>
      <p:ext uri="{BB962C8B-B14F-4D97-AF65-F5344CB8AC3E}">
        <p14:creationId xmlns:p14="http://schemas.microsoft.com/office/powerpoint/2010/main" val="3695500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2536C7-522B-4156-9C05-BFA506396D96}" type="slidenum">
              <a:rPr lang="en-US" smtClean="0"/>
              <a:t>14</a:t>
            </a:fld>
            <a:endParaRPr lang="en-US"/>
          </a:p>
        </p:txBody>
      </p:sp>
    </p:spTree>
    <p:extLst>
      <p:ext uri="{BB962C8B-B14F-4D97-AF65-F5344CB8AC3E}">
        <p14:creationId xmlns:p14="http://schemas.microsoft.com/office/powerpoint/2010/main" val="2434197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2536C7-522B-4156-9C05-BFA506396D96}" type="slidenum">
              <a:rPr lang="en-US" smtClean="0"/>
              <a:t>15</a:t>
            </a:fld>
            <a:endParaRPr lang="en-US"/>
          </a:p>
        </p:txBody>
      </p:sp>
    </p:spTree>
    <p:extLst>
      <p:ext uri="{BB962C8B-B14F-4D97-AF65-F5344CB8AC3E}">
        <p14:creationId xmlns:p14="http://schemas.microsoft.com/office/powerpoint/2010/main" val="1695342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E5F48-1F48-4190-8B11-A05E1425D321}" type="slidenum">
              <a:rPr lang="en-US" smtClean="0"/>
              <a:t>16</a:t>
            </a:fld>
            <a:endParaRPr lang="en-US"/>
          </a:p>
        </p:txBody>
      </p:sp>
    </p:spTree>
    <p:extLst>
      <p:ext uri="{BB962C8B-B14F-4D97-AF65-F5344CB8AC3E}">
        <p14:creationId xmlns:p14="http://schemas.microsoft.com/office/powerpoint/2010/main" val="1948353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2536C7-522B-4156-9C05-BFA506396D96}" type="slidenum">
              <a:rPr lang="en-US" smtClean="0"/>
              <a:t>17</a:t>
            </a:fld>
            <a:endParaRPr lang="en-US"/>
          </a:p>
        </p:txBody>
      </p:sp>
    </p:spTree>
    <p:extLst>
      <p:ext uri="{BB962C8B-B14F-4D97-AF65-F5344CB8AC3E}">
        <p14:creationId xmlns:p14="http://schemas.microsoft.com/office/powerpoint/2010/main" val="42226060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2536C7-522B-4156-9C05-BFA506396D96}" type="slidenum">
              <a:rPr lang="en-US" smtClean="0"/>
              <a:t>19</a:t>
            </a:fld>
            <a:endParaRPr lang="en-US"/>
          </a:p>
        </p:txBody>
      </p:sp>
    </p:spTree>
    <p:extLst>
      <p:ext uri="{BB962C8B-B14F-4D97-AF65-F5344CB8AC3E}">
        <p14:creationId xmlns:p14="http://schemas.microsoft.com/office/powerpoint/2010/main" val="4451491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2536C7-522B-4156-9C05-BFA506396D96}" type="slidenum">
              <a:rPr lang="en-US" smtClean="0"/>
              <a:t>20</a:t>
            </a:fld>
            <a:endParaRPr lang="en-US"/>
          </a:p>
        </p:txBody>
      </p:sp>
    </p:spTree>
    <p:extLst>
      <p:ext uri="{BB962C8B-B14F-4D97-AF65-F5344CB8AC3E}">
        <p14:creationId xmlns:p14="http://schemas.microsoft.com/office/powerpoint/2010/main" val="123663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2536C7-522B-4156-9C05-BFA506396D96}" type="slidenum">
              <a:rPr lang="en-US" smtClean="0"/>
              <a:t>2</a:t>
            </a:fld>
            <a:endParaRPr lang="en-US"/>
          </a:p>
        </p:txBody>
      </p:sp>
    </p:spTree>
    <p:extLst>
      <p:ext uri="{BB962C8B-B14F-4D97-AF65-F5344CB8AC3E}">
        <p14:creationId xmlns:p14="http://schemas.microsoft.com/office/powerpoint/2010/main" val="2412676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2536C7-522B-4156-9C05-BFA506396D96}" type="slidenum">
              <a:rPr lang="en-US" smtClean="0"/>
              <a:t>22</a:t>
            </a:fld>
            <a:endParaRPr lang="en-US"/>
          </a:p>
        </p:txBody>
      </p:sp>
    </p:spTree>
    <p:extLst>
      <p:ext uri="{BB962C8B-B14F-4D97-AF65-F5344CB8AC3E}">
        <p14:creationId xmlns:p14="http://schemas.microsoft.com/office/powerpoint/2010/main" val="30529958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2536C7-522B-4156-9C05-BFA506396D96}" type="slidenum">
              <a:rPr lang="en-US" smtClean="0"/>
              <a:t>29</a:t>
            </a:fld>
            <a:endParaRPr lang="en-US"/>
          </a:p>
        </p:txBody>
      </p:sp>
    </p:spTree>
    <p:extLst>
      <p:ext uri="{BB962C8B-B14F-4D97-AF65-F5344CB8AC3E}">
        <p14:creationId xmlns:p14="http://schemas.microsoft.com/office/powerpoint/2010/main" val="2424938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2536C7-522B-4156-9C05-BFA506396D96}" type="slidenum">
              <a:rPr lang="en-US" smtClean="0"/>
              <a:t>33</a:t>
            </a:fld>
            <a:endParaRPr lang="en-US"/>
          </a:p>
        </p:txBody>
      </p:sp>
    </p:spTree>
    <p:extLst>
      <p:ext uri="{BB962C8B-B14F-4D97-AF65-F5344CB8AC3E}">
        <p14:creationId xmlns:p14="http://schemas.microsoft.com/office/powerpoint/2010/main" val="38250978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2536C7-522B-4156-9C05-BFA506396D96}" type="slidenum">
              <a:rPr lang="en-US" smtClean="0"/>
              <a:t>34</a:t>
            </a:fld>
            <a:endParaRPr lang="en-US"/>
          </a:p>
        </p:txBody>
      </p:sp>
    </p:spTree>
    <p:extLst>
      <p:ext uri="{BB962C8B-B14F-4D97-AF65-F5344CB8AC3E}">
        <p14:creationId xmlns:p14="http://schemas.microsoft.com/office/powerpoint/2010/main" val="41024969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2536C7-522B-4156-9C05-BFA506396D96}" type="slidenum">
              <a:rPr lang="en-US" smtClean="0"/>
              <a:t>35</a:t>
            </a:fld>
            <a:endParaRPr lang="en-US"/>
          </a:p>
        </p:txBody>
      </p:sp>
    </p:spTree>
    <p:extLst>
      <p:ext uri="{BB962C8B-B14F-4D97-AF65-F5344CB8AC3E}">
        <p14:creationId xmlns:p14="http://schemas.microsoft.com/office/powerpoint/2010/main" val="8356591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2536C7-522B-4156-9C05-BFA506396D96}" type="slidenum">
              <a:rPr lang="en-US" smtClean="0"/>
              <a:t>39</a:t>
            </a:fld>
            <a:endParaRPr lang="en-US"/>
          </a:p>
        </p:txBody>
      </p:sp>
    </p:spTree>
    <p:extLst>
      <p:ext uri="{BB962C8B-B14F-4D97-AF65-F5344CB8AC3E}">
        <p14:creationId xmlns:p14="http://schemas.microsoft.com/office/powerpoint/2010/main" val="28012231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2536C7-522B-4156-9C05-BFA506396D96}" type="slidenum">
              <a:rPr lang="en-US" smtClean="0"/>
              <a:t>40</a:t>
            </a:fld>
            <a:endParaRPr lang="en-US"/>
          </a:p>
        </p:txBody>
      </p:sp>
    </p:spTree>
    <p:extLst>
      <p:ext uri="{BB962C8B-B14F-4D97-AF65-F5344CB8AC3E}">
        <p14:creationId xmlns:p14="http://schemas.microsoft.com/office/powerpoint/2010/main" val="23322012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r>
              <a:rPr lang="en-US" dirty="0" smtClean="0"/>
              <a:t>Brilliant!</a:t>
            </a:r>
            <a:endParaRPr lang="en-US" dirty="0"/>
          </a:p>
        </p:txBody>
      </p:sp>
      <p:sp>
        <p:nvSpPr>
          <p:cNvPr id="4" name="Slide Number Placeholder 3"/>
          <p:cNvSpPr>
            <a:spLocks noGrp="1"/>
          </p:cNvSpPr>
          <p:nvPr>
            <p:ph type="sldNum" sz="quarter" idx="10"/>
          </p:nvPr>
        </p:nvSpPr>
        <p:spPr/>
        <p:txBody>
          <a:bodyPr/>
          <a:lstStyle/>
          <a:p>
            <a:fld id="{B85D1ECB-50B0-413C-97EB-38037E22B153}" type="slidenum">
              <a:rPr lang="en-US" smtClean="0"/>
              <a:pPr/>
              <a:t>42</a:t>
            </a:fld>
            <a:endParaRPr lang="en-US" dirty="0"/>
          </a:p>
        </p:txBody>
      </p:sp>
    </p:spTree>
    <p:extLst>
      <p:ext uri="{BB962C8B-B14F-4D97-AF65-F5344CB8AC3E}">
        <p14:creationId xmlns:p14="http://schemas.microsoft.com/office/powerpoint/2010/main" val="9484339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2536C7-522B-4156-9C05-BFA506396D96}" type="slidenum">
              <a:rPr lang="en-US" smtClean="0"/>
              <a:t>43</a:t>
            </a:fld>
            <a:endParaRPr lang="en-US"/>
          </a:p>
        </p:txBody>
      </p:sp>
    </p:spTree>
    <p:extLst>
      <p:ext uri="{BB962C8B-B14F-4D97-AF65-F5344CB8AC3E}">
        <p14:creationId xmlns:p14="http://schemas.microsoft.com/office/powerpoint/2010/main" val="16434850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85D1ECB-50B0-413C-97EB-38037E22B153}" type="slidenum">
              <a:rPr lang="en-US" smtClean="0"/>
              <a:pPr/>
              <a:t>45</a:t>
            </a:fld>
            <a:endParaRPr lang="en-US"/>
          </a:p>
        </p:txBody>
      </p:sp>
    </p:spTree>
    <p:extLst>
      <p:ext uri="{BB962C8B-B14F-4D97-AF65-F5344CB8AC3E}">
        <p14:creationId xmlns:p14="http://schemas.microsoft.com/office/powerpoint/2010/main" val="2801907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2536C7-522B-4156-9C05-BFA506396D96}" type="slidenum">
              <a:rPr lang="en-US" smtClean="0"/>
              <a:t>3</a:t>
            </a:fld>
            <a:endParaRPr lang="en-US"/>
          </a:p>
        </p:txBody>
      </p:sp>
    </p:spTree>
    <p:extLst>
      <p:ext uri="{BB962C8B-B14F-4D97-AF65-F5344CB8AC3E}">
        <p14:creationId xmlns:p14="http://schemas.microsoft.com/office/powerpoint/2010/main" val="5974311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EB94DC-461B-4FC8-AE78-B89E86CDA38F}" type="slidenum">
              <a:rPr lang="en-US" smtClean="0"/>
              <a:t>46</a:t>
            </a:fld>
            <a:endParaRPr lang="en-US"/>
          </a:p>
        </p:txBody>
      </p:sp>
    </p:spTree>
    <p:extLst>
      <p:ext uri="{BB962C8B-B14F-4D97-AF65-F5344CB8AC3E}">
        <p14:creationId xmlns:p14="http://schemas.microsoft.com/office/powerpoint/2010/main" val="14192052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2536C7-522B-4156-9C05-BFA506396D96}" type="slidenum">
              <a:rPr lang="en-US" smtClean="0"/>
              <a:t>48</a:t>
            </a:fld>
            <a:endParaRPr lang="en-US"/>
          </a:p>
        </p:txBody>
      </p:sp>
    </p:spTree>
    <p:extLst>
      <p:ext uri="{BB962C8B-B14F-4D97-AF65-F5344CB8AC3E}">
        <p14:creationId xmlns:p14="http://schemas.microsoft.com/office/powerpoint/2010/main" val="34553710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2536C7-522B-4156-9C05-BFA506396D96}" type="slidenum">
              <a:rPr lang="en-US" smtClean="0"/>
              <a:t>49</a:t>
            </a:fld>
            <a:endParaRPr lang="en-US"/>
          </a:p>
        </p:txBody>
      </p:sp>
    </p:spTree>
    <p:extLst>
      <p:ext uri="{BB962C8B-B14F-4D97-AF65-F5344CB8AC3E}">
        <p14:creationId xmlns:p14="http://schemas.microsoft.com/office/powerpoint/2010/main" val="34021938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2536C7-522B-4156-9C05-BFA506396D96}" type="slidenum">
              <a:rPr lang="en-US" smtClean="0"/>
              <a:t>50</a:t>
            </a:fld>
            <a:endParaRPr lang="en-US"/>
          </a:p>
        </p:txBody>
      </p:sp>
    </p:spTree>
    <p:extLst>
      <p:ext uri="{BB962C8B-B14F-4D97-AF65-F5344CB8AC3E}">
        <p14:creationId xmlns:p14="http://schemas.microsoft.com/office/powerpoint/2010/main" val="6847510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2536C7-522B-4156-9C05-BFA506396D96}" type="slidenum">
              <a:rPr lang="en-US" smtClean="0"/>
              <a:t>51</a:t>
            </a:fld>
            <a:endParaRPr lang="en-US"/>
          </a:p>
        </p:txBody>
      </p:sp>
    </p:spTree>
    <p:extLst>
      <p:ext uri="{BB962C8B-B14F-4D97-AF65-F5344CB8AC3E}">
        <p14:creationId xmlns:p14="http://schemas.microsoft.com/office/powerpoint/2010/main" val="1770566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2536C7-522B-4156-9C05-BFA506396D96}" type="slidenum">
              <a:rPr lang="en-US" smtClean="0"/>
              <a:t>52</a:t>
            </a:fld>
            <a:endParaRPr lang="en-US"/>
          </a:p>
        </p:txBody>
      </p:sp>
    </p:spTree>
    <p:extLst>
      <p:ext uri="{BB962C8B-B14F-4D97-AF65-F5344CB8AC3E}">
        <p14:creationId xmlns:p14="http://schemas.microsoft.com/office/powerpoint/2010/main" val="16521906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0DB83B1-895B-5743-99F2-1381DBEFDB94}" type="slidenum">
              <a:rPr lang="en-US" smtClean="0"/>
              <a:t>53</a:t>
            </a:fld>
            <a:endParaRPr lang="en-US"/>
          </a:p>
        </p:txBody>
      </p:sp>
    </p:spTree>
    <p:extLst>
      <p:ext uri="{BB962C8B-B14F-4D97-AF65-F5344CB8AC3E}">
        <p14:creationId xmlns:p14="http://schemas.microsoft.com/office/powerpoint/2010/main" val="4429878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2536C7-522B-4156-9C05-BFA506396D96}" type="slidenum">
              <a:rPr lang="en-US" smtClean="0"/>
              <a:t>54</a:t>
            </a:fld>
            <a:endParaRPr lang="en-US"/>
          </a:p>
        </p:txBody>
      </p:sp>
    </p:spTree>
    <p:extLst>
      <p:ext uri="{BB962C8B-B14F-4D97-AF65-F5344CB8AC3E}">
        <p14:creationId xmlns:p14="http://schemas.microsoft.com/office/powerpoint/2010/main" val="14848171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2536C7-522B-4156-9C05-BFA506396D96}" type="slidenum">
              <a:rPr lang="en-US" smtClean="0"/>
              <a:t>55</a:t>
            </a:fld>
            <a:endParaRPr lang="en-US"/>
          </a:p>
        </p:txBody>
      </p:sp>
    </p:spTree>
    <p:extLst>
      <p:ext uri="{BB962C8B-B14F-4D97-AF65-F5344CB8AC3E}">
        <p14:creationId xmlns:p14="http://schemas.microsoft.com/office/powerpoint/2010/main" val="26355072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39F2A0-997F-4EEC-80B7-12F808EB4999}" type="slidenum">
              <a:rPr lang="en-US" smtClean="0"/>
              <a:t>56</a:t>
            </a:fld>
            <a:endParaRPr lang="en-US" dirty="0"/>
          </a:p>
        </p:txBody>
      </p:sp>
    </p:spTree>
    <p:extLst>
      <p:ext uri="{BB962C8B-B14F-4D97-AF65-F5344CB8AC3E}">
        <p14:creationId xmlns:p14="http://schemas.microsoft.com/office/powerpoint/2010/main" val="1170642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2536C7-522B-4156-9C05-BFA506396D96}" type="slidenum">
              <a:rPr lang="en-US" smtClean="0"/>
              <a:t>4</a:t>
            </a:fld>
            <a:endParaRPr lang="en-US"/>
          </a:p>
        </p:txBody>
      </p:sp>
    </p:spTree>
    <p:extLst>
      <p:ext uri="{BB962C8B-B14F-4D97-AF65-F5344CB8AC3E}">
        <p14:creationId xmlns:p14="http://schemas.microsoft.com/office/powerpoint/2010/main" val="32093704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2536C7-522B-4156-9C05-BFA506396D96}" type="slidenum">
              <a:rPr lang="en-US" smtClean="0"/>
              <a:t>61</a:t>
            </a:fld>
            <a:endParaRPr lang="en-US"/>
          </a:p>
        </p:txBody>
      </p:sp>
    </p:spTree>
    <p:extLst>
      <p:ext uri="{BB962C8B-B14F-4D97-AF65-F5344CB8AC3E}">
        <p14:creationId xmlns:p14="http://schemas.microsoft.com/office/powerpoint/2010/main" val="36485411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2536C7-522B-4156-9C05-BFA506396D96}" type="slidenum">
              <a:rPr lang="en-US" smtClean="0"/>
              <a:t>62</a:t>
            </a:fld>
            <a:endParaRPr lang="en-US"/>
          </a:p>
        </p:txBody>
      </p:sp>
    </p:spTree>
    <p:extLst>
      <p:ext uri="{BB962C8B-B14F-4D97-AF65-F5344CB8AC3E}">
        <p14:creationId xmlns:p14="http://schemas.microsoft.com/office/powerpoint/2010/main" val="5623285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2536C7-522B-4156-9C05-BFA506396D96}" type="slidenum">
              <a:rPr lang="en-US" smtClean="0"/>
              <a:t>64</a:t>
            </a:fld>
            <a:endParaRPr lang="en-US"/>
          </a:p>
        </p:txBody>
      </p:sp>
    </p:spTree>
    <p:extLst>
      <p:ext uri="{BB962C8B-B14F-4D97-AF65-F5344CB8AC3E}">
        <p14:creationId xmlns:p14="http://schemas.microsoft.com/office/powerpoint/2010/main" val="9684972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02EF33-3F71-E046-BEE4-D2F6C01C69DB}" type="slidenum">
              <a:rPr lang="en-US" smtClean="0"/>
              <a:t>65</a:t>
            </a:fld>
            <a:endParaRPr lang="en-US"/>
          </a:p>
        </p:txBody>
      </p:sp>
    </p:spTree>
    <p:extLst>
      <p:ext uri="{BB962C8B-B14F-4D97-AF65-F5344CB8AC3E}">
        <p14:creationId xmlns:p14="http://schemas.microsoft.com/office/powerpoint/2010/main" val="11192078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E6FE64-EE54-004F-8204-DECBE24CA9EF}" type="slidenum">
              <a:rPr lang="en-US" smtClean="0"/>
              <a:t>66</a:t>
            </a:fld>
            <a:endParaRPr lang="en-US"/>
          </a:p>
        </p:txBody>
      </p:sp>
    </p:spTree>
    <p:extLst>
      <p:ext uri="{BB962C8B-B14F-4D97-AF65-F5344CB8AC3E}">
        <p14:creationId xmlns:p14="http://schemas.microsoft.com/office/powerpoint/2010/main" val="3890018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2536C7-522B-4156-9C05-BFA506396D96}" type="slidenum">
              <a:rPr lang="en-US" smtClean="0"/>
              <a:t>68</a:t>
            </a:fld>
            <a:endParaRPr lang="en-US"/>
          </a:p>
        </p:txBody>
      </p:sp>
    </p:spTree>
    <p:extLst>
      <p:ext uri="{BB962C8B-B14F-4D97-AF65-F5344CB8AC3E}">
        <p14:creationId xmlns:p14="http://schemas.microsoft.com/office/powerpoint/2010/main" val="28707748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2536C7-522B-4156-9C05-BFA506396D96}" type="slidenum">
              <a:rPr lang="en-US" smtClean="0"/>
              <a:t>69</a:t>
            </a:fld>
            <a:endParaRPr lang="en-US"/>
          </a:p>
        </p:txBody>
      </p:sp>
    </p:spTree>
    <p:extLst>
      <p:ext uri="{BB962C8B-B14F-4D97-AF65-F5344CB8AC3E}">
        <p14:creationId xmlns:p14="http://schemas.microsoft.com/office/powerpoint/2010/main" val="4214298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1BAFF4-90AA-4847-A821-71ECD577820E}" type="slidenum">
              <a:rPr lang="en-US" smtClean="0"/>
              <a:t>73</a:t>
            </a:fld>
            <a:endParaRPr lang="en-US"/>
          </a:p>
        </p:txBody>
      </p:sp>
    </p:spTree>
    <p:extLst>
      <p:ext uri="{BB962C8B-B14F-4D97-AF65-F5344CB8AC3E}">
        <p14:creationId xmlns:p14="http://schemas.microsoft.com/office/powerpoint/2010/main" val="793100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152F75-1C69-4E74-B5AE-53661B3FA564}" type="slidenum">
              <a:rPr lang="en-US" smtClean="0"/>
              <a:pPr/>
              <a:t>75</a:t>
            </a:fld>
            <a:endParaRPr lang="en-US"/>
          </a:p>
        </p:txBody>
      </p:sp>
    </p:spTree>
    <p:extLst>
      <p:ext uri="{BB962C8B-B14F-4D97-AF65-F5344CB8AC3E}">
        <p14:creationId xmlns:p14="http://schemas.microsoft.com/office/powerpoint/2010/main" val="34980220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E5F48-1F48-4190-8B11-A05E1425D321}" type="slidenum">
              <a:rPr lang="en-US" smtClean="0"/>
              <a:t>77</a:t>
            </a:fld>
            <a:endParaRPr lang="en-US"/>
          </a:p>
        </p:txBody>
      </p:sp>
    </p:spTree>
    <p:extLst>
      <p:ext uri="{BB962C8B-B14F-4D97-AF65-F5344CB8AC3E}">
        <p14:creationId xmlns:p14="http://schemas.microsoft.com/office/powerpoint/2010/main" val="3222193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2536C7-522B-4156-9C05-BFA506396D96}" type="slidenum">
              <a:rPr lang="en-US" smtClean="0"/>
              <a:t>5</a:t>
            </a:fld>
            <a:endParaRPr lang="en-US"/>
          </a:p>
        </p:txBody>
      </p:sp>
    </p:spTree>
    <p:extLst>
      <p:ext uri="{BB962C8B-B14F-4D97-AF65-F5344CB8AC3E}">
        <p14:creationId xmlns:p14="http://schemas.microsoft.com/office/powerpoint/2010/main" val="14128545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E5F48-1F48-4190-8B11-A05E1425D321}" type="slidenum">
              <a:rPr lang="en-US" smtClean="0"/>
              <a:t>78</a:t>
            </a:fld>
            <a:endParaRPr lang="en-US"/>
          </a:p>
        </p:txBody>
      </p:sp>
    </p:spTree>
    <p:extLst>
      <p:ext uri="{BB962C8B-B14F-4D97-AF65-F5344CB8AC3E}">
        <p14:creationId xmlns:p14="http://schemas.microsoft.com/office/powerpoint/2010/main" val="1821267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2536C7-522B-4156-9C05-BFA506396D96}" type="slidenum">
              <a:rPr lang="en-US" smtClean="0"/>
              <a:t>6</a:t>
            </a:fld>
            <a:endParaRPr lang="en-US"/>
          </a:p>
        </p:txBody>
      </p:sp>
    </p:spTree>
    <p:extLst>
      <p:ext uri="{BB962C8B-B14F-4D97-AF65-F5344CB8AC3E}">
        <p14:creationId xmlns:p14="http://schemas.microsoft.com/office/powerpoint/2010/main" val="2502273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2536C7-522B-4156-9C05-BFA506396D96}" type="slidenum">
              <a:rPr lang="en-US" smtClean="0"/>
              <a:t>7</a:t>
            </a:fld>
            <a:endParaRPr lang="en-US"/>
          </a:p>
        </p:txBody>
      </p:sp>
    </p:spTree>
    <p:extLst>
      <p:ext uri="{BB962C8B-B14F-4D97-AF65-F5344CB8AC3E}">
        <p14:creationId xmlns:p14="http://schemas.microsoft.com/office/powerpoint/2010/main" val="2062256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2536C7-522B-4156-9C05-BFA506396D96}" type="slidenum">
              <a:rPr lang="en-US" smtClean="0"/>
              <a:t>8</a:t>
            </a:fld>
            <a:endParaRPr lang="en-US"/>
          </a:p>
        </p:txBody>
      </p:sp>
    </p:spTree>
    <p:extLst>
      <p:ext uri="{BB962C8B-B14F-4D97-AF65-F5344CB8AC3E}">
        <p14:creationId xmlns:p14="http://schemas.microsoft.com/office/powerpoint/2010/main" val="1897783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E5F48-1F48-4190-8B11-A05E1425D321}" type="slidenum">
              <a:rPr lang="en-US" smtClean="0"/>
              <a:t>9</a:t>
            </a:fld>
            <a:endParaRPr lang="en-US"/>
          </a:p>
        </p:txBody>
      </p:sp>
    </p:spTree>
    <p:extLst>
      <p:ext uri="{BB962C8B-B14F-4D97-AF65-F5344CB8AC3E}">
        <p14:creationId xmlns:p14="http://schemas.microsoft.com/office/powerpoint/2010/main" val="921415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2A4DBDA-E9D8-4DB6-B7A8-B9BF27323171}" type="datetimeFigureOut">
              <a:rPr lang="en-US" smtClean="0"/>
              <a:t>9/24/2015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24E3B8-D7C9-4E94-8220-ECD697243C09}" type="slidenum">
              <a:rPr lang="en-US" smtClean="0"/>
              <a:t>‹#›</a:t>
            </a:fld>
            <a:endParaRPr lang="en-US"/>
          </a:p>
        </p:txBody>
      </p:sp>
    </p:spTree>
    <p:extLst>
      <p:ext uri="{BB962C8B-B14F-4D97-AF65-F5344CB8AC3E}">
        <p14:creationId xmlns:p14="http://schemas.microsoft.com/office/powerpoint/2010/main" val="3477014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A4DBDA-E9D8-4DB6-B7A8-B9BF27323171}" type="datetimeFigureOut">
              <a:rPr lang="en-US" smtClean="0"/>
              <a:t>9/24/2015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24E3B8-D7C9-4E94-8220-ECD697243C09}" type="slidenum">
              <a:rPr lang="en-US" smtClean="0"/>
              <a:t>‹#›</a:t>
            </a:fld>
            <a:endParaRPr lang="en-US"/>
          </a:p>
        </p:txBody>
      </p:sp>
    </p:spTree>
    <p:extLst>
      <p:ext uri="{BB962C8B-B14F-4D97-AF65-F5344CB8AC3E}">
        <p14:creationId xmlns:p14="http://schemas.microsoft.com/office/powerpoint/2010/main" val="1409321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A4DBDA-E9D8-4DB6-B7A8-B9BF27323171}" type="datetimeFigureOut">
              <a:rPr lang="en-US" smtClean="0"/>
              <a:t>9/24/2015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24E3B8-D7C9-4E94-8220-ECD697243C09}" type="slidenum">
              <a:rPr lang="en-US" smtClean="0"/>
              <a:t>‹#›</a:t>
            </a:fld>
            <a:endParaRPr lang="en-US"/>
          </a:p>
        </p:txBody>
      </p:sp>
    </p:spTree>
    <p:extLst>
      <p:ext uri="{BB962C8B-B14F-4D97-AF65-F5344CB8AC3E}">
        <p14:creationId xmlns:p14="http://schemas.microsoft.com/office/powerpoint/2010/main" val="1756988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A4DBDA-E9D8-4DB6-B7A8-B9BF27323171}" type="datetimeFigureOut">
              <a:rPr lang="en-US" smtClean="0"/>
              <a:t>9/24/2015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24E3B8-D7C9-4E94-8220-ECD697243C09}" type="slidenum">
              <a:rPr lang="en-US" smtClean="0"/>
              <a:t>‹#›</a:t>
            </a:fld>
            <a:endParaRPr lang="en-US"/>
          </a:p>
        </p:txBody>
      </p:sp>
    </p:spTree>
    <p:extLst>
      <p:ext uri="{BB962C8B-B14F-4D97-AF65-F5344CB8AC3E}">
        <p14:creationId xmlns:p14="http://schemas.microsoft.com/office/powerpoint/2010/main" val="1450122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2A4DBDA-E9D8-4DB6-B7A8-B9BF27323171}" type="datetimeFigureOut">
              <a:rPr lang="en-US" smtClean="0"/>
              <a:t>9/24/2015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24E3B8-D7C9-4E94-8220-ECD697243C09}" type="slidenum">
              <a:rPr lang="en-US" smtClean="0"/>
              <a:t>‹#›</a:t>
            </a:fld>
            <a:endParaRPr lang="en-US"/>
          </a:p>
        </p:txBody>
      </p:sp>
    </p:spTree>
    <p:extLst>
      <p:ext uri="{BB962C8B-B14F-4D97-AF65-F5344CB8AC3E}">
        <p14:creationId xmlns:p14="http://schemas.microsoft.com/office/powerpoint/2010/main" val="1788236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2A4DBDA-E9D8-4DB6-B7A8-B9BF27323171}" type="datetimeFigureOut">
              <a:rPr lang="en-US" smtClean="0"/>
              <a:t>9/24/2015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24E3B8-D7C9-4E94-8220-ECD697243C09}" type="slidenum">
              <a:rPr lang="en-US" smtClean="0"/>
              <a:t>‹#›</a:t>
            </a:fld>
            <a:endParaRPr lang="en-US"/>
          </a:p>
        </p:txBody>
      </p:sp>
    </p:spTree>
    <p:extLst>
      <p:ext uri="{BB962C8B-B14F-4D97-AF65-F5344CB8AC3E}">
        <p14:creationId xmlns:p14="http://schemas.microsoft.com/office/powerpoint/2010/main" val="3159442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2A4DBDA-E9D8-4DB6-B7A8-B9BF27323171}" type="datetimeFigureOut">
              <a:rPr lang="en-US" smtClean="0"/>
              <a:t>9/24/2015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24E3B8-D7C9-4E94-8220-ECD697243C09}" type="slidenum">
              <a:rPr lang="en-US" smtClean="0"/>
              <a:t>‹#›</a:t>
            </a:fld>
            <a:endParaRPr lang="en-US"/>
          </a:p>
        </p:txBody>
      </p:sp>
    </p:spTree>
    <p:extLst>
      <p:ext uri="{BB962C8B-B14F-4D97-AF65-F5344CB8AC3E}">
        <p14:creationId xmlns:p14="http://schemas.microsoft.com/office/powerpoint/2010/main" val="1886348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2A4DBDA-E9D8-4DB6-B7A8-B9BF27323171}" type="datetimeFigureOut">
              <a:rPr lang="en-US" smtClean="0"/>
              <a:t>9/24/2015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24E3B8-D7C9-4E94-8220-ECD697243C09}" type="slidenum">
              <a:rPr lang="en-US" smtClean="0"/>
              <a:t>‹#›</a:t>
            </a:fld>
            <a:endParaRPr lang="en-US"/>
          </a:p>
        </p:txBody>
      </p:sp>
    </p:spTree>
    <p:extLst>
      <p:ext uri="{BB962C8B-B14F-4D97-AF65-F5344CB8AC3E}">
        <p14:creationId xmlns:p14="http://schemas.microsoft.com/office/powerpoint/2010/main" val="2632132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A4DBDA-E9D8-4DB6-B7A8-B9BF27323171}" type="datetimeFigureOut">
              <a:rPr lang="en-US" smtClean="0"/>
              <a:t>9/24/2015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24E3B8-D7C9-4E94-8220-ECD697243C09}" type="slidenum">
              <a:rPr lang="en-US" smtClean="0"/>
              <a:t>‹#›</a:t>
            </a:fld>
            <a:endParaRPr lang="en-US"/>
          </a:p>
        </p:txBody>
      </p:sp>
    </p:spTree>
    <p:extLst>
      <p:ext uri="{BB962C8B-B14F-4D97-AF65-F5344CB8AC3E}">
        <p14:creationId xmlns:p14="http://schemas.microsoft.com/office/powerpoint/2010/main" val="1717036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A4DBDA-E9D8-4DB6-B7A8-B9BF27323171}" type="datetimeFigureOut">
              <a:rPr lang="en-US" smtClean="0"/>
              <a:t>9/24/2015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24E3B8-D7C9-4E94-8220-ECD697243C09}" type="slidenum">
              <a:rPr lang="en-US" smtClean="0"/>
              <a:t>‹#›</a:t>
            </a:fld>
            <a:endParaRPr lang="en-US"/>
          </a:p>
        </p:txBody>
      </p:sp>
    </p:spTree>
    <p:extLst>
      <p:ext uri="{BB962C8B-B14F-4D97-AF65-F5344CB8AC3E}">
        <p14:creationId xmlns:p14="http://schemas.microsoft.com/office/powerpoint/2010/main" val="1416870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A4DBDA-E9D8-4DB6-B7A8-B9BF27323171}" type="datetimeFigureOut">
              <a:rPr lang="en-US" smtClean="0"/>
              <a:t>9/24/2015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24E3B8-D7C9-4E94-8220-ECD697243C09}" type="slidenum">
              <a:rPr lang="en-US" smtClean="0"/>
              <a:t>‹#›</a:t>
            </a:fld>
            <a:endParaRPr lang="en-US"/>
          </a:p>
        </p:txBody>
      </p:sp>
    </p:spTree>
    <p:extLst>
      <p:ext uri="{BB962C8B-B14F-4D97-AF65-F5344CB8AC3E}">
        <p14:creationId xmlns:p14="http://schemas.microsoft.com/office/powerpoint/2010/main" val="3057285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A4DBDA-E9D8-4DB6-B7A8-B9BF27323171}" type="datetimeFigureOut">
              <a:rPr lang="en-US" smtClean="0"/>
              <a:t>9/24/2015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24E3B8-D7C9-4E94-8220-ECD697243C09}" type="slidenum">
              <a:rPr lang="en-US" smtClean="0"/>
              <a:t>‹#›</a:t>
            </a:fld>
            <a:endParaRPr lang="en-US"/>
          </a:p>
        </p:txBody>
      </p:sp>
    </p:spTree>
    <p:extLst>
      <p:ext uri="{BB962C8B-B14F-4D97-AF65-F5344CB8AC3E}">
        <p14:creationId xmlns:p14="http://schemas.microsoft.com/office/powerpoint/2010/main" val="35896338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t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t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hyperlink" Target="mailto:brf11@psu.edu"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4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54.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69.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chart" Target="../charts/char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73.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410200" y="1219200"/>
            <a:ext cx="3048000" cy="1470025"/>
          </a:xfrm>
          <a:prstGeom prst="rect">
            <a:avLst/>
          </a:prstGeom>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State of the CZO</a:t>
            </a:r>
          </a:p>
          <a:p>
            <a:r>
              <a:rPr lang="en-US" dirty="0" smtClean="0"/>
              <a:t>9/18/15</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281" y="0"/>
            <a:ext cx="4701119" cy="6858000"/>
          </a:xfrm>
          <a:prstGeom prst="rect">
            <a:avLst/>
          </a:prstGeom>
        </p:spPr>
      </p:pic>
      <p:sp>
        <p:nvSpPr>
          <p:cNvPr id="7" name="Subtitle 2"/>
          <p:cNvSpPr txBox="1">
            <a:spLocks/>
          </p:cNvSpPr>
          <p:nvPr/>
        </p:nvSpPr>
        <p:spPr>
          <a:xfrm>
            <a:off x="4953000" y="5181600"/>
            <a:ext cx="4038600" cy="1219200"/>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600" b="0" i="1" u="none" strike="noStrike" kern="1200" cap="none" spc="0" normalizeH="0" baseline="0" noProof="0" dirty="0" smtClean="0">
                <a:ln>
                  <a:noFill/>
                </a:ln>
                <a:solidFill>
                  <a:schemeClr val="tx1">
                    <a:tint val="75000"/>
                  </a:schemeClr>
                </a:solidFill>
                <a:effectLst/>
                <a:uLnTx/>
                <a:uFillTx/>
                <a:latin typeface="+mn-lt"/>
                <a:ea typeface="+mn-ea"/>
                <a:cs typeface="+mn-cs"/>
              </a:rPr>
              <a:t>Our hypothesis:</a:t>
            </a:r>
            <a:r>
              <a:rPr kumimoji="0" lang="en-US" sz="1600" b="0" i="1" u="none" strike="noStrike" kern="1200" cap="none" spc="0" normalizeH="0" noProof="0" dirty="0" smtClean="0">
                <a:ln>
                  <a:noFill/>
                </a:ln>
                <a:solidFill>
                  <a:schemeClr val="tx1">
                    <a:tint val="75000"/>
                  </a:schemeClr>
                </a:solidFill>
                <a:effectLst/>
                <a:uLnTx/>
                <a:uFillTx/>
                <a:latin typeface="+mn-lt"/>
                <a:ea typeface="+mn-ea"/>
                <a:cs typeface="+mn-cs"/>
              </a:rPr>
              <a:t> </a:t>
            </a:r>
            <a:r>
              <a:rPr kumimoji="0" lang="en-US" sz="1600" b="0" i="1" u="none" strike="noStrike" kern="1200" cap="none" spc="0" normalizeH="0" baseline="0" noProof="0" dirty="0" smtClean="0">
                <a:ln>
                  <a:noFill/>
                </a:ln>
                <a:solidFill>
                  <a:schemeClr val="tx1">
                    <a:tint val="75000"/>
                  </a:schemeClr>
                </a:solidFill>
                <a:effectLst/>
                <a:uLnTx/>
                <a:uFillTx/>
                <a:latin typeface="+mn-lt"/>
                <a:ea typeface="+mn-ea"/>
                <a:cs typeface="+mn-cs"/>
              </a:rPr>
              <a:t>To project CZ evolution into the future requires knowledge of geological history, observations of CZ processes today, and scenarios of human activities tomorrow.</a:t>
            </a:r>
            <a:endParaRPr kumimoji="0" lang="en-US" sz="16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p14="http://schemas.microsoft.com/office/powerpoint/2010/main" val="24440828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Autofit/>
          </a:bodyPr>
          <a:lstStyle/>
          <a:p>
            <a:r>
              <a:rPr lang="en-US" sz="3000" dirty="0" err="1" smtClean="0">
                <a:solidFill>
                  <a:srgbClr val="008000"/>
                </a:solidFill>
                <a:latin typeface="Times"/>
                <a:cs typeface="Times"/>
              </a:rPr>
              <a:t>Earthcasting</a:t>
            </a:r>
            <a:r>
              <a:rPr lang="en-US" sz="3000" dirty="0" smtClean="0">
                <a:solidFill>
                  <a:srgbClr val="008000"/>
                </a:solidFill>
                <a:latin typeface="Times"/>
                <a:cs typeface="Times"/>
              </a:rPr>
              <a:t> </a:t>
            </a:r>
            <a:r>
              <a:rPr lang="en-US" sz="3000" dirty="0" smtClean="0">
                <a:latin typeface="Times"/>
                <a:cs typeface="Times"/>
              </a:rPr>
              <a:t>can be achieved by cascading mechanistic climate, vegetation, and process models (here, weathering)</a:t>
            </a:r>
            <a:endParaRPr lang="en-US" sz="3000" dirty="0">
              <a:latin typeface="Times"/>
              <a:cs typeface="Times"/>
            </a:endParaRPr>
          </a:p>
        </p:txBody>
      </p:sp>
      <p:pic>
        <p:nvPicPr>
          <p:cNvPr id="5" name="Picture 4"/>
          <p:cNvPicPr>
            <a:picLocks noChangeAspect="1"/>
          </p:cNvPicPr>
          <p:nvPr/>
        </p:nvPicPr>
        <p:blipFill>
          <a:blip r:embed="rId3"/>
          <a:stretch>
            <a:fillRect/>
          </a:stretch>
        </p:blipFill>
        <p:spPr>
          <a:xfrm>
            <a:off x="856558" y="1565307"/>
            <a:ext cx="7076447" cy="5154530"/>
          </a:xfrm>
          <a:prstGeom prst="rect">
            <a:avLst/>
          </a:prstGeom>
        </p:spPr>
      </p:pic>
      <p:sp>
        <p:nvSpPr>
          <p:cNvPr id="7" name="TextBox 6"/>
          <p:cNvSpPr txBox="1"/>
          <p:nvPr/>
        </p:nvSpPr>
        <p:spPr>
          <a:xfrm>
            <a:off x="6964434" y="6611779"/>
            <a:ext cx="2821986" cy="246221"/>
          </a:xfrm>
          <a:prstGeom prst="rect">
            <a:avLst/>
          </a:prstGeom>
          <a:noFill/>
        </p:spPr>
        <p:txBody>
          <a:bodyPr wrap="square" rtlCol="0">
            <a:spAutoFit/>
          </a:bodyPr>
          <a:lstStyle/>
          <a:p>
            <a:r>
              <a:rPr lang="en-US" sz="1000" dirty="0" smtClean="0"/>
              <a:t>(</a:t>
            </a:r>
            <a:r>
              <a:rPr lang="en-US" sz="1000" dirty="0" err="1" smtClean="0"/>
              <a:t>Goddéris</a:t>
            </a:r>
            <a:r>
              <a:rPr lang="en-US" sz="1000" dirty="0" smtClean="0"/>
              <a:t> and Brantley 2013)</a:t>
            </a:r>
            <a:endParaRPr lang="en-US" sz="1000" dirty="0"/>
          </a:p>
        </p:txBody>
      </p:sp>
    </p:spTree>
    <p:extLst>
      <p:ext uri="{BB962C8B-B14F-4D97-AF65-F5344CB8AC3E}">
        <p14:creationId xmlns:p14="http://schemas.microsoft.com/office/powerpoint/2010/main" val="22704066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4674150"/>
          </a:xfrm>
          <a:prstGeom prst="rect">
            <a:avLst/>
          </a:prstGeom>
        </p:spPr>
      </p:pic>
      <p:sp>
        <p:nvSpPr>
          <p:cNvPr id="4" name="TextBox 3"/>
          <p:cNvSpPr txBox="1"/>
          <p:nvPr/>
        </p:nvSpPr>
        <p:spPr>
          <a:xfrm>
            <a:off x="381000" y="5646003"/>
            <a:ext cx="8229600" cy="830997"/>
          </a:xfrm>
          <a:prstGeom prst="rect">
            <a:avLst/>
          </a:prstGeom>
          <a:noFill/>
        </p:spPr>
        <p:txBody>
          <a:bodyPr wrap="square" rtlCol="0">
            <a:spAutoFit/>
          </a:bodyPr>
          <a:lstStyle/>
          <a:p>
            <a:r>
              <a:rPr lang="en-US" sz="1200" dirty="0"/>
              <a:t>Christopher Duffy, </a:t>
            </a:r>
            <a:r>
              <a:rPr lang="en-US" sz="1200" dirty="0" smtClean="0"/>
              <a:t>et al., </a:t>
            </a:r>
            <a:r>
              <a:rPr lang="en-US" sz="1200" dirty="0"/>
              <a:t>Designing a Suite of Models to Explore Critical Zone Function, </a:t>
            </a:r>
            <a:r>
              <a:rPr lang="en-US" sz="1200" i="1" dirty="0"/>
              <a:t>Procedia Earth and Planetary Science</a:t>
            </a:r>
            <a:r>
              <a:rPr lang="en-US" sz="1200" dirty="0"/>
              <a:t>, Volume 10, 2014, Pages 7-15, ISSN 1878-5220, http://dx.doi.org/10.1016/j.proeps.2014.08.003. (http://www.sciencedirect.com/science/article/pii/S1878522014000654) Keywords: Critical Zone; weathering; hydrology; ecology; watersheds </a:t>
            </a:r>
          </a:p>
        </p:txBody>
      </p:sp>
    </p:spTree>
    <p:extLst>
      <p:ext uri="{BB962C8B-B14F-4D97-AF65-F5344CB8AC3E}">
        <p14:creationId xmlns:p14="http://schemas.microsoft.com/office/powerpoint/2010/main" val="30243482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9144000" cy="5214135"/>
          </a:xfrm>
          <a:prstGeom prst="rect">
            <a:avLst/>
          </a:prstGeom>
        </p:spPr>
      </p:pic>
      <p:sp>
        <p:nvSpPr>
          <p:cNvPr id="4" name="TextBox 3"/>
          <p:cNvSpPr txBox="1"/>
          <p:nvPr/>
        </p:nvSpPr>
        <p:spPr>
          <a:xfrm>
            <a:off x="381000" y="5646003"/>
            <a:ext cx="8229600" cy="830997"/>
          </a:xfrm>
          <a:prstGeom prst="rect">
            <a:avLst/>
          </a:prstGeom>
          <a:noFill/>
        </p:spPr>
        <p:txBody>
          <a:bodyPr wrap="square" rtlCol="0">
            <a:spAutoFit/>
          </a:bodyPr>
          <a:lstStyle/>
          <a:p>
            <a:r>
              <a:rPr lang="en-US" sz="1200" dirty="0"/>
              <a:t>Christopher Duffy, </a:t>
            </a:r>
            <a:r>
              <a:rPr lang="en-US" sz="1200" dirty="0" smtClean="0"/>
              <a:t>et al., </a:t>
            </a:r>
            <a:r>
              <a:rPr lang="en-US" sz="1200" dirty="0"/>
              <a:t>Designing a Suite of Models to Explore Critical Zone Function, </a:t>
            </a:r>
            <a:r>
              <a:rPr lang="en-US" sz="1200" i="1" dirty="0"/>
              <a:t>Procedia Earth and Planetary Science</a:t>
            </a:r>
            <a:r>
              <a:rPr lang="en-US" sz="1200" dirty="0"/>
              <a:t>, Volume 10, 2014, Pages 7-15, ISSN 1878-5220, http://dx.doi.org/10.1016/j.proeps.2014.08.003. (http://www.sciencedirect.com/science/article/pii/S1878522014000654) Keywords: Critical Zone; weathering; hydrology; ecology; watersheds </a:t>
            </a:r>
          </a:p>
        </p:txBody>
      </p:sp>
    </p:spTree>
    <p:extLst>
      <p:ext uri="{BB962C8B-B14F-4D97-AF65-F5344CB8AC3E}">
        <p14:creationId xmlns:p14="http://schemas.microsoft.com/office/powerpoint/2010/main" val="11903072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722203"/>
            <a:ext cx="8229600" cy="830997"/>
          </a:xfrm>
          <a:prstGeom prst="rect">
            <a:avLst/>
          </a:prstGeom>
          <a:noFill/>
        </p:spPr>
        <p:txBody>
          <a:bodyPr wrap="square" rtlCol="0">
            <a:spAutoFit/>
          </a:bodyPr>
          <a:lstStyle/>
          <a:p>
            <a:r>
              <a:rPr lang="en-US" sz="1200" dirty="0"/>
              <a:t>Christopher Duffy, </a:t>
            </a:r>
            <a:r>
              <a:rPr lang="en-US" sz="1200" dirty="0" smtClean="0"/>
              <a:t>et al., </a:t>
            </a:r>
            <a:r>
              <a:rPr lang="en-US" sz="1200" dirty="0"/>
              <a:t>Designing a Suite of Models to Explore Critical Zone Function, </a:t>
            </a:r>
            <a:r>
              <a:rPr lang="en-US" sz="1200" i="1" dirty="0"/>
              <a:t>Procedia Earth and Planetary Science</a:t>
            </a:r>
            <a:r>
              <a:rPr lang="en-US" sz="1200" dirty="0"/>
              <a:t>, Volume 10, 2014, Pages 7-15, ISSN 1878-5220, http://dx.doi.org/10.1016/j.proeps.2014.08.003. (http://www.sciencedirect.com/science/article/pii/S1878522014000654) Keywords: Critical Zone; weathering; hydrology; ecology; watersheds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1100" y="-1"/>
            <a:ext cx="6781800" cy="3739299"/>
          </a:xfrm>
          <a:prstGeom prst="rect">
            <a:avLst/>
          </a:prstGeom>
        </p:spPr>
      </p:pic>
      <p:sp>
        <p:nvSpPr>
          <p:cNvPr id="5" name="TextBox 4"/>
          <p:cNvSpPr txBox="1"/>
          <p:nvPr/>
        </p:nvSpPr>
        <p:spPr>
          <a:xfrm>
            <a:off x="762000" y="3657600"/>
            <a:ext cx="7848600" cy="1938992"/>
          </a:xfrm>
          <a:prstGeom prst="rect">
            <a:avLst/>
          </a:prstGeom>
          <a:noFill/>
        </p:spPr>
        <p:txBody>
          <a:bodyPr wrap="square" rtlCol="0">
            <a:spAutoFit/>
          </a:bodyPr>
          <a:lstStyle/>
          <a:p>
            <a:r>
              <a:rPr lang="en-US" sz="1200" dirty="0"/>
              <a:t>To quantify the evolution of the CZ requires multiple models and datasets to simulate processes at different timescales. The longest timescale models, landscape evolution models (i.e. LE-PIHM), can simulate changing topography, relief, drainage density, and the spatial distribution of regolith for 10</a:t>
            </a:r>
            <a:r>
              <a:rPr lang="en-US" sz="1200" baseline="30000" dirty="0"/>
              <a:t>6</a:t>
            </a:r>
            <a:r>
              <a:rPr lang="en-US" sz="1200" dirty="0"/>
              <a:t> – 10</a:t>
            </a:r>
            <a:r>
              <a:rPr lang="en-US" sz="1200" baseline="30000" dirty="0"/>
              <a:t>7</a:t>
            </a:r>
            <a:r>
              <a:rPr lang="en-US" sz="1200" dirty="0"/>
              <a:t> years. At a slightly shorter timescale, reactive transport models (Regolith-RT-PIHM) can simulate changes in composition and porosity of regolith as it forms on bedrock over timescales up to 10</a:t>
            </a:r>
            <a:r>
              <a:rPr lang="en-US" sz="1200" baseline="30000" dirty="0"/>
              <a:t>6</a:t>
            </a:r>
            <a:r>
              <a:rPr lang="en-US" sz="1200" dirty="0"/>
              <a:t> y; at the same time these models calculate stream and soil </a:t>
            </a:r>
            <a:r>
              <a:rPr lang="en-US" sz="1200" dirty="0" err="1"/>
              <a:t>porewater</a:t>
            </a:r>
            <a:r>
              <a:rPr lang="en-US" sz="1200" dirty="0"/>
              <a:t> chemistry averaged over years. Reactive transport models can also be used for shorter timescales to simulate stream or soil </a:t>
            </a:r>
            <a:r>
              <a:rPr lang="en-US" sz="1200" dirty="0" err="1"/>
              <a:t>porewater</a:t>
            </a:r>
            <a:r>
              <a:rPr lang="en-US" sz="1200" dirty="0"/>
              <a:t> chemistries (RT-Flux-PIHM). None of the PIHM family of models now can be used to calculate the distribution of biota: dynamic vegetation models such as BIOME4 and CARAIB can do this. Likewise, CARAIB can be used to simulate the carbon allocation and plant growth, heterotrophic respiration, and soil carbon content of the subsurface. The distribution of energy and hydrologic fluxes can be simulated with atmosphere – land surface models (Flux-PIHM) or hydrologic models (PIHM) over timescales up to 10</a:t>
            </a:r>
            <a:r>
              <a:rPr lang="en-US" sz="1200" baseline="30000" dirty="0"/>
              <a:t>2</a:t>
            </a:r>
            <a:r>
              <a:rPr lang="en-US" sz="1200" dirty="0"/>
              <a:t> y.</a:t>
            </a:r>
          </a:p>
        </p:txBody>
      </p:sp>
    </p:spTree>
    <p:extLst>
      <p:ext uri="{BB962C8B-B14F-4D97-AF65-F5344CB8AC3E}">
        <p14:creationId xmlns:p14="http://schemas.microsoft.com/office/powerpoint/2010/main" val="28175462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14399" y="133290"/>
            <a:ext cx="7542193" cy="400110"/>
          </a:xfrm>
          <a:prstGeom prst="rect">
            <a:avLst/>
          </a:prstGeom>
          <a:noFill/>
        </p:spPr>
        <p:txBody>
          <a:bodyPr wrap="none" rtlCol="0">
            <a:spAutoFit/>
          </a:bodyPr>
          <a:lstStyle/>
          <a:p>
            <a:r>
              <a:rPr lang="en-US" sz="2000" dirty="0" smtClean="0"/>
              <a:t>Measure everything everywhere…..in Shale Hills catchment (~ 0.1 km</a:t>
            </a:r>
            <a:r>
              <a:rPr lang="en-US" sz="2000" baseline="30000" dirty="0" smtClean="0"/>
              <a:t>2</a:t>
            </a:r>
            <a:r>
              <a:rPr lang="en-US" sz="2000" dirty="0" smtClean="0"/>
              <a:t>)</a:t>
            </a:r>
            <a:endParaRPr lang="en-US" sz="2000" dirty="0"/>
          </a:p>
        </p:txBody>
      </p:sp>
      <p:sp>
        <p:nvSpPr>
          <p:cNvPr id="6" name="TextBox 5"/>
          <p:cNvSpPr txBox="1"/>
          <p:nvPr/>
        </p:nvSpPr>
        <p:spPr>
          <a:xfrm>
            <a:off x="152401" y="5410200"/>
            <a:ext cx="8915400" cy="1384995"/>
          </a:xfrm>
          <a:prstGeom prst="rect">
            <a:avLst/>
          </a:prstGeom>
          <a:noFill/>
        </p:spPr>
        <p:txBody>
          <a:bodyPr wrap="square" rtlCol="0">
            <a:spAutoFit/>
          </a:bodyPr>
          <a:lstStyle/>
          <a:p>
            <a:r>
              <a:rPr lang="en-US" sz="1400" dirty="0"/>
              <a:t>Mapped summary of the “everything, everywhere” sampling strategy at the Shale Hills </a:t>
            </a:r>
            <a:r>
              <a:rPr lang="en-US" sz="1400" dirty="0" err="1"/>
              <a:t>subcatchment</a:t>
            </a:r>
            <a:r>
              <a:rPr lang="en-US" sz="1400" dirty="0"/>
              <a:t>. Insets show soil moisture sensors (circles) and </a:t>
            </a:r>
            <a:r>
              <a:rPr lang="en-US" sz="1400" dirty="0" err="1"/>
              <a:t>lysimeters</a:t>
            </a:r>
            <a:r>
              <a:rPr lang="en-US" sz="1400" dirty="0"/>
              <a:t> (squares) along the transect shown on the map. Sensor and lysimeter depths are exaggerated five times compared to the land surface elevation. Second inset shows instrumentation deployed at the meteorological station on the northern ridge. Small black dots on the map are the trees that were surveyed and numbered. As we upscale the CZO to all of Shavers creek, many measurements will be eliminated as we emphasize only a Ground HOG and Tower HOG deployment as described for the Garner Run </a:t>
            </a:r>
            <a:r>
              <a:rPr lang="en-US" sz="1400" dirty="0" err="1"/>
              <a:t>subcatchment</a:t>
            </a:r>
            <a:r>
              <a:rPr lang="en-US" sz="1400" dirty="0"/>
              <a: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0" y="3886200"/>
            <a:ext cx="4559633" cy="127828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2329" y="762000"/>
            <a:ext cx="6219271" cy="31242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1" y="2457139"/>
            <a:ext cx="2272171" cy="1721713"/>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 y="533400"/>
            <a:ext cx="2801223" cy="1758410"/>
          </a:xfrm>
          <a:prstGeom prst="rect">
            <a:avLst/>
          </a:prstGeom>
        </p:spPr>
      </p:pic>
      <p:sp>
        <p:nvSpPr>
          <p:cNvPr id="10" name="TextBox 9"/>
          <p:cNvSpPr txBox="1"/>
          <p:nvPr/>
        </p:nvSpPr>
        <p:spPr>
          <a:xfrm>
            <a:off x="333811" y="4419600"/>
            <a:ext cx="2286000" cy="861774"/>
          </a:xfrm>
          <a:prstGeom prst="rect">
            <a:avLst/>
          </a:prstGeom>
          <a:noFill/>
        </p:spPr>
        <p:txBody>
          <a:bodyPr wrap="square" rtlCol="0">
            <a:spAutoFit/>
          </a:bodyPr>
          <a:lstStyle/>
          <a:p>
            <a:r>
              <a:rPr lang="en-US" sz="1000" dirty="0"/>
              <a:t>Brantley, S. L., </a:t>
            </a:r>
            <a:r>
              <a:rPr lang="en-US" sz="1000" dirty="0" smtClean="0"/>
              <a:t>et al.: </a:t>
            </a:r>
            <a:r>
              <a:rPr lang="en-US" sz="1000" dirty="0"/>
              <a:t>Designing a suite of measurements to understand the critical zone, </a:t>
            </a:r>
            <a:r>
              <a:rPr lang="en-US" sz="1000" i="1" dirty="0"/>
              <a:t>Earth Surf. </a:t>
            </a:r>
            <a:r>
              <a:rPr lang="en-US" sz="1000" i="1" dirty="0" err="1"/>
              <a:t>Dynam</a:t>
            </a:r>
            <a:r>
              <a:rPr lang="en-US" sz="1000" i="1" dirty="0"/>
              <a:t>. Discuss.</a:t>
            </a:r>
            <a:r>
              <a:rPr lang="en-US" sz="1000" dirty="0"/>
              <a:t>, 3, 1005-1059, doi:10.5194/esurfd-3-1005-2015, 2015.</a:t>
            </a:r>
          </a:p>
        </p:txBody>
      </p:sp>
    </p:spTree>
    <p:extLst>
      <p:ext uri="{BB962C8B-B14F-4D97-AF65-F5344CB8AC3E}">
        <p14:creationId xmlns:p14="http://schemas.microsoft.com/office/powerpoint/2010/main" val="37006883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715134"/>
            <a:ext cx="7429500" cy="4990466"/>
          </a:xfrm>
          <a:prstGeom prst="rect">
            <a:avLst/>
          </a:prstGeom>
        </p:spPr>
      </p:pic>
      <p:sp>
        <p:nvSpPr>
          <p:cNvPr id="5" name="Rectangle 4"/>
          <p:cNvSpPr/>
          <p:nvPr/>
        </p:nvSpPr>
        <p:spPr>
          <a:xfrm>
            <a:off x="304800" y="134034"/>
            <a:ext cx="8191500" cy="1384995"/>
          </a:xfrm>
          <a:prstGeom prst="rect">
            <a:avLst/>
          </a:prstGeom>
        </p:spPr>
        <p:txBody>
          <a:bodyPr wrap="square">
            <a:spAutoFit/>
          </a:bodyPr>
          <a:lstStyle/>
          <a:p>
            <a:pPr algn="ctr"/>
            <a:r>
              <a:rPr lang="en-US" dirty="0" smtClean="0"/>
              <a:t>Going from “measure </a:t>
            </a:r>
            <a:r>
              <a:rPr lang="en-US" dirty="0"/>
              <a:t>everything everywhere” to </a:t>
            </a:r>
            <a:r>
              <a:rPr lang="en-US" dirty="0" smtClean="0"/>
              <a:t>“measure </a:t>
            </a:r>
            <a:r>
              <a:rPr lang="en-US" dirty="0"/>
              <a:t>only what is </a:t>
            </a:r>
            <a:r>
              <a:rPr lang="en-US" dirty="0" smtClean="0"/>
              <a:t>needed”: Paper released for online discussion 17 September – 29 October 2015</a:t>
            </a:r>
          </a:p>
          <a:p>
            <a:pPr algn="ctr"/>
            <a:r>
              <a:rPr lang="en-US" u="sng" dirty="0">
                <a:solidFill>
                  <a:srgbClr val="FF0000"/>
                </a:solidFill>
              </a:rPr>
              <a:t>http://www.earth-surf-dynam-discuss.net/3/1005/2015</a:t>
            </a:r>
            <a:r>
              <a:rPr lang="en-US" u="sng" dirty="0" smtClean="0">
                <a:solidFill>
                  <a:srgbClr val="FF0000"/>
                </a:solidFill>
              </a:rPr>
              <a:t>/</a:t>
            </a:r>
          </a:p>
          <a:p>
            <a:endParaRPr lang="en-US" sz="1200" u="sng" dirty="0"/>
          </a:p>
          <a:p>
            <a:pPr algn="ctr"/>
            <a:r>
              <a:rPr lang="en-US" b="1" i="1" dirty="0" smtClean="0"/>
              <a:t>Please read and contribute to the discussion!</a:t>
            </a:r>
            <a:endParaRPr lang="en-US" b="1" i="1" dirty="0"/>
          </a:p>
        </p:txBody>
      </p:sp>
    </p:spTree>
    <p:extLst>
      <p:ext uri="{BB962C8B-B14F-4D97-AF65-F5344CB8AC3E}">
        <p14:creationId xmlns:p14="http://schemas.microsoft.com/office/powerpoint/2010/main" val="35506909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rotWithShape="1">
          <a:blip r:embed="rId3">
            <a:extLst>
              <a:ext uri="{28A0092B-C50C-407E-A947-70E740481C1C}">
                <a14:useLocalDpi xmlns:a14="http://schemas.microsoft.com/office/drawing/2010/main" val="0"/>
              </a:ext>
            </a:extLst>
          </a:blip>
          <a:srcRect l="22857" t="1" b="828"/>
          <a:stretch/>
        </p:blipFill>
        <p:spPr bwMode="auto">
          <a:xfrm>
            <a:off x="2133600" y="609600"/>
            <a:ext cx="6400800" cy="4648200"/>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1265839" y="133290"/>
            <a:ext cx="7057381" cy="400110"/>
          </a:xfrm>
          <a:prstGeom prst="rect">
            <a:avLst/>
          </a:prstGeom>
          <a:noFill/>
        </p:spPr>
        <p:txBody>
          <a:bodyPr wrap="none" rtlCol="0">
            <a:spAutoFit/>
          </a:bodyPr>
          <a:lstStyle/>
          <a:p>
            <a:r>
              <a:rPr lang="en-US" sz="2000" dirty="0" smtClean="0"/>
              <a:t>Measure only what we need…..in Shale Hills catchment (~ 0.1 km</a:t>
            </a:r>
            <a:r>
              <a:rPr lang="en-US" sz="2000" baseline="30000" dirty="0" smtClean="0"/>
              <a:t>2</a:t>
            </a:r>
            <a:r>
              <a:rPr lang="en-US" sz="2000" dirty="0" smtClean="0"/>
              <a:t>)</a:t>
            </a:r>
            <a:endParaRPr lang="en-US" sz="2000" dirty="0"/>
          </a:p>
        </p:txBody>
      </p:sp>
      <p:sp>
        <p:nvSpPr>
          <p:cNvPr id="6" name="TextBox 5"/>
          <p:cNvSpPr txBox="1"/>
          <p:nvPr/>
        </p:nvSpPr>
        <p:spPr>
          <a:xfrm>
            <a:off x="152401" y="5486400"/>
            <a:ext cx="8915400" cy="738664"/>
          </a:xfrm>
          <a:prstGeom prst="rect">
            <a:avLst/>
          </a:prstGeom>
          <a:noFill/>
        </p:spPr>
        <p:txBody>
          <a:bodyPr wrap="square" rtlCol="0">
            <a:spAutoFit/>
          </a:bodyPr>
          <a:lstStyle/>
          <a:p>
            <a:r>
              <a:rPr lang="en-US" sz="1400" dirty="0" smtClean="0"/>
              <a:t>Map of sensor and sampling infrastructure at Shale Hills that will be maintained under the “measure what we need</a:t>
            </a:r>
            <a:br>
              <a:rPr lang="en-US" sz="1400" dirty="0" smtClean="0"/>
            </a:br>
            <a:r>
              <a:rPr lang="en-US" sz="1400" dirty="0" smtClean="0"/>
              <a:t> plan. Inset shows instrumentation deployed at the meteorological station on the northern ridge.  Measurements will be maintained at these sites as part of core CZO data collection.</a:t>
            </a:r>
            <a:endParaRPr lang="en-US" sz="1400" dirty="0"/>
          </a:p>
        </p:txBody>
      </p:sp>
    </p:spTree>
    <p:extLst>
      <p:ext uri="{BB962C8B-B14F-4D97-AF65-F5344CB8AC3E}">
        <p14:creationId xmlns:p14="http://schemas.microsoft.com/office/powerpoint/2010/main" val="7595384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0680" t="7675" r="10680" b="7133"/>
          <a:stretch/>
        </p:blipFill>
        <p:spPr>
          <a:xfrm>
            <a:off x="709401" y="664017"/>
            <a:ext cx="4167399" cy="5842450"/>
          </a:xfrm>
          <a:prstGeom prst="rect">
            <a:avLst/>
          </a:prstGeom>
        </p:spPr>
      </p:pic>
      <p:sp>
        <p:nvSpPr>
          <p:cNvPr id="5" name="TextBox 4"/>
          <p:cNvSpPr txBox="1"/>
          <p:nvPr/>
        </p:nvSpPr>
        <p:spPr>
          <a:xfrm>
            <a:off x="929678" y="304800"/>
            <a:ext cx="5527347" cy="400110"/>
          </a:xfrm>
          <a:prstGeom prst="rect">
            <a:avLst/>
          </a:prstGeom>
          <a:noFill/>
        </p:spPr>
        <p:txBody>
          <a:bodyPr wrap="none" rtlCol="0">
            <a:spAutoFit/>
          </a:bodyPr>
          <a:lstStyle/>
          <a:p>
            <a:r>
              <a:rPr lang="en-US" sz="2000" dirty="0" smtClean="0"/>
              <a:t>Scaling up …..to Shavers Creek watershed (165 km</a:t>
            </a:r>
            <a:r>
              <a:rPr lang="en-US" sz="2000" baseline="30000" dirty="0" smtClean="0"/>
              <a:t>2</a:t>
            </a:r>
            <a:r>
              <a:rPr lang="en-US" sz="2000" dirty="0" smtClean="0"/>
              <a:t>)</a:t>
            </a:r>
            <a:endParaRPr lang="en-US" sz="2000" dirty="0"/>
          </a:p>
        </p:txBody>
      </p:sp>
      <p:sp>
        <p:nvSpPr>
          <p:cNvPr id="6" name="TextBox 5"/>
          <p:cNvSpPr txBox="1"/>
          <p:nvPr/>
        </p:nvSpPr>
        <p:spPr>
          <a:xfrm>
            <a:off x="6057900" y="990600"/>
            <a:ext cx="2933700" cy="3785652"/>
          </a:xfrm>
          <a:prstGeom prst="rect">
            <a:avLst/>
          </a:prstGeom>
          <a:noFill/>
        </p:spPr>
        <p:txBody>
          <a:bodyPr wrap="square" rtlCol="0">
            <a:spAutoFit/>
          </a:bodyPr>
          <a:lstStyle/>
          <a:p>
            <a:r>
              <a:rPr lang="en-US" sz="1600" dirty="0" smtClean="0"/>
              <a:t>Will thoroughly investigate two new first-order sub-catchments: </a:t>
            </a:r>
          </a:p>
          <a:p>
            <a:endParaRPr lang="en-US" sz="1600" dirty="0"/>
          </a:p>
          <a:p>
            <a:pPr marL="285750" indent="-285750">
              <a:buFont typeface="Arial" panose="020B0604020202020204" pitchFamily="34" charset="0"/>
              <a:buChar char="•"/>
            </a:pPr>
            <a:r>
              <a:rPr lang="en-US" sz="1600" dirty="0" smtClean="0"/>
              <a:t>a forested sandstone site (along Garner Run, marked GR) </a:t>
            </a:r>
          </a:p>
          <a:p>
            <a:pPr marL="285750" indent="-285750">
              <a:buFont typeface="Arial" panose="020B0604020202020204" pitchFamily="34" charset="0"/>
              <a:buChar char="•"/>
            </a:pPr>
            <a:r>
              <a:rPr lang="en-US" sz="1600" dirty="0" smtClean="0"/>
              <a:t>an agricultural calcareous shale site (green square). </a:t>
            </a:r>
          </a:p>
          <a:p>
            <a:endParaRPr lang="en-US" sz="1600" dirty="0"/>
          </a:p>
          <a:p>
            <a:r>
              <a:rPr lang="en-US" sz="1600" dirty="0" smtClean="0"/>
              <a:t>Three sites on Shavers creek are also being monitored for discharge and periodic </a:t>
            </a:r>
            <a:r>
              <a:rPr lang="en-US" sz="1600" dirty="0" err="1" smtClean="0"/>
              <a:t>streamwater</a:t>
            </a:r>
            <a:r>
              <a:rPr lang="en-US" sz="1600" dirty="0" smtClean="0"/>
              <a:t> chemistry (marked SCAL, SCBL, SCO).  </a:t>
            </a:r>
          </a:p>
          <a:p>
            <a:endParaRPr lang="en-US" sz="1600" dirty="0"/>
          </a:p>
        </p:txBody>
      </p:sp>
      <p:sp>
        <p:nvSpPr>
          <p:cNvPr id="9" name="TextBox 8"/>
          <p:cNvSpPr txBox="1"/>
          <p:nvPr/>
        </p:nvSpPr>
        <p:spPr>
          <a:xfrm>
            <a:off x="4617739" y="6229468"/>
            <a:ext cx="4267200" cy="553998"/>
          </a:xfrm>
          <a:prstGeom prst="rect">
            <a:avLst/>
          </a:prstGeom>
          <a:noFill/>
        </p:spPr>
        <p:txBody>
          <a:bodyPr wrap="square" rtlCol="0">
            <a:spAutoFit/>
          </a:bodyPr>
          <a:lstStyle/>
          <a:p>
            <a:r>
              <a:rPr lang="en-US" sz="1000" dirty="0"/>
              <a:t>Brantley, S. L., </a:t>
            </a:r>
            <a:r>
              <a:rPr lang="en-US" sz="1000" dirty="0" smtClean="0"/>
              <a:t>et al.: </a:t>
            </a:r>
            <a:r>
              <a:rPr lang="en-US" sz="1000" dirty="0"/>
              <a:t>Designing a suite of measurements to understand the critical zone, </a:t>
            </a:r>
            <a:r>
              <a:rPr lang="en-US" sz="1000" i="1" dirty="0"/>
              <a:t>Earth Surf. </a:t>
            </a:r>
            <a:r>
              <a:rPr lang="en-US" sz="1000" i="1" dirty="0" err="1"/>
              <a:t>Dynam</a:t>
            </a:r>
            <a:r>
              <a:rPr lang="en-US" sz="1000" i="1" dirty="0"/>
              <a:t>. Discuss.</a:t>
            </a:r>
            <a:r>
              <a:rPr lang="en-US" sz="1000" dirty="0"/>
              <a:t>, 3, 1005-1059, doi:10.5194/esurfd-3-1005-2015, 2015.</a:t>
            </a:r>
          </a:p>
        </p:txBody>
      </p:sp>
    </p:spTree>
    <p:extLst>
      <p:ext uri="{BB962C8B-B14F-4D97-AF65-F5344CB8AC3E}">
        <p14:creationId xmlns:p14="http://schemas.microsoft.com/office/powerpoint/2010/main" val="7848547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990600"/>
            <a:ext cx="4953000" cy="5522068"/>
          </a:xfrm>
          <a:prstGeom prst="rect">
            <a:avLst/>
          </a:prstGeom>
        </p:spPr>
      </p:pic>
      <p:sp>
        <p:nvSpPr>
          <p:cNvPr id="5" name="TextBox 4"/>
          <p:cNvSpPr txBox="1"/>
          <p:nvPr/>
        </p:nvSpPr>
        <p:spPr>
          <a:xfrm>
            <a:off x="5801276" y="228600"/>
            <a:ext cx="2854036" cy="6340197"/>
          </a:xfrm>
          <a:prstGeom prst="rect">
            <a:avLst/>
          </a:prstGeom>
          <a:noFill/>
        </p:spPr>
        <p:txBody>
          <a:bodyPr wrap="square" rtlCol="0">
            <a:spAutoFit/>
          </a:bodyPr>
          <a:lstStyle/>
          <a:p>
            <a:r>
              <a:rPr lang="en-US" sz="1400" b="1" dirty="0" smtClean="0"/>
              <a:t>Top Left</a:t>
            </a:r>
            <a:r>
              <a:rPr lang="en-US" sz="1400" dirty="0" smtClean="0"/>
              <a:t>: </a:t>
            </a:r>
          </a:p>
          <a:p>
            <a:pPr marL="285750" indent="-285750">
              <a:buFont typeface="Arial" panose="020B0604020202020204" pitchFamily="34" charset="0"/>
              <a:buChar char="•"/>
            </a:pPr>
            <a:r>
              <a:rPr lang="en-US" sz="1400" dirty="0" smtClean="0"/>
              <a:t>On the south side of the catchment, three soil pits were emplaced along a catena (red dots): Leading Ridge Foot Slope (LRFS), Leading Ridge Mid Slope (LRMS), Leading Ridge </a:t>
            </a:r>
            <a:r>
              <a:rPr lang="en-US" sz="1400" dirty="0" err="1" smtClean="0"/>
              <a:t>Ridge</a:t>
            </a:r>
            <a:r>
              <a:rPr lang="en-US" sz="1400" dirty="0" smtClean="0"/>
              <a:t> Top (LRRT). </a:t>
            </a:r>
          </a:p>
          <a:p>
            <a:endParaRPr lang="en-US" sz="1400" dirty="0"/>
          </a:p>
          <a:p>
            <a:pPr marL="285750" indent="-285750">
              <a:buFont typeface="Arial" panose="020B0604020202020204" pitchFamily="34" charset="0"/>
              <a:buChar char="•"/>
            </a:pPr>
            <a:r>
              <a:rPr lang="en-US" sz="1400" dirty="0" smtClean="0"/>
              <a:t>On the northern (</a:t>
            </a:r>
            <a:r>
              <a:rPr lang="en-US" sz="1400" dirty="0" err="1" smtClean="0"/>
              <a:t>Tussey</a:t>
            </a:r>
            <a:r>
              <a:rPr lang="en-US" sz="1400" dirty="0" smtClean="0"/>
              <a:t> mountain) side of the catchment, only one soil pit was emplaced, </a:t>
            </a:r>
            <a:r>
              <a:rPr lang="en-US" sz="1400" dirty="0" err="1" smtClean="0"/>
              <a:t>Tussey</a:t>
            </a:r>
            <a:r>
              <a:rPr lang="en-US" sz="1400" dirty="0" smtClean="0"/>
              <a:t> Mountain Mid Slope (TMMS). </a:t>
            </a:r>
          </a:p>
          <a:p>
            <a:endParaRPr lang="en-US" sz="1400" dirty="0"/>
          </a:p>
          <a:p>
            <a:pPr marL="285750" indent="-285750">
              <a:buFont typeface="Arial" panose="020B0604020202020204" pitchFamily="34" charset="0"/>
              <a:buChar char="•"/>
            </a:pPr>
            <a:r>
              <a:rPr lang="en-US" sz="1400" dirty="0" smtClean="0"/>
              <a:t>Vegetation surveys were completed at every black dot for transects that cross each soil pit location. </a:t>
            </a:r>
          </a:p>
          <a:p>
            <a:endParaRPr lang="en-US" sz="1400" dirty="0" smtClean="0"/>
          </a:p>
          <a:p>
            <a:r>
              <a:rPr lang="en-US" sz="1400" b="1" dirty="0" smtClean="0"/>
              <a:t>Bottom Left</a:t>
            </a:r>
            <a:r>
              <a:rPr lang="en-US" sz="1400" dirty="0" smtClean="0"/>
              <a:t>: Planned sensors (diamonds) in the soil pits along the catena at Garner Run.</a:t>
            </a:r>
          </a:p>
          <a:p>
            <a:endParaRPr lang="en-US" sz="1400" dirty="0"/>
          </a:p>
          <a:p>
            <a:r>
              <a:rPr lang="en-US" sz="1400" b="1" dirty="0" smtClean="0"/>
              <a:t>This sampling paradigm represents our implicit hypothesis of how we can use landscape to choose a stratified sampling strategy for the CZ.</a:t>
            </a:r>
            <a:r>
              <a:rPr lang="en-US" sz="1400" dirty="0" smtClean="0"/>
              <a:t> </a:t>
            </a:r>
            <a:endParaRPr lang="en-US" sz="1400" dirty="0"/>
          </a:p>
        </p:txBody>
      </p:sp>
      <p:sp>
        <p:nvSpPr>
          <p:cNvPr id="6" name="TextBox 5"/>
          <p:cNvSpPr txBox="1"/>
          <p:nvPr/>
        </p:nvSpPr>
        <p:spPr>
          <a:xfrm>
            <a:off x="533400" y="381000"/>
            <a:ext cx="5099345" cy="369332"/>
          </a:xfrm>
          <a:prstGeom prst="rect">
            <a:avLst/>
          </a:prstGeom>
          <a:noFill/>
        </p:spPr>
        <p:txBody>
          <a:bodyPr wrap="none" rtlCol="0">
            <a:spAutoFit/>
          </a:bodyPr>
          <a:lstStyle/>
          <a:p>
            <a:r>
              <a:rPr lang="en-US" b="1" i="1" dirty="0" smtClean="0"/>
              <a:t>The soil catena and vegetation sampling paradigm</a:t>
            </a:r>
            <a:endParaRPr lang="en-US" b="1" i="1" dirty="0"/>
          </a:p>
        </p:txBody>
      </p:sp>
    </p:spTree>
    <p:extLst>
      <p:ext uri="{BB962C8B-B14F-4D97-AF65-F5344CB8AC3E}">
        <p14:creationId xmlns:p14="http://schemas.microsoft.com/office/powerpoint/2010/main" val="28747947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a:spLocks noGrp="1"/>
          </p:cNvSpPr>
          <p:nvPr>
            <p:ph type="title"/>
          </p:nvPr>
        </p:nvSpPr>
        <p:spPr>
          <a:xfrm>
            <a:off x="457200" y="0"/>
            <a:ext cx="8229600" cy="1143000"/>
          </a:xfrm>
        </p:spPr>
        <p:txBody>
          <a:bodyPr/>
          <a:lstStyle/>
          <a:p>
            <a:r>
              <a:rPr lang="en-US" dirty="0" smtClean="0"/>
              <a:t>Ground HOG</a:t>
            </a:r>
            <a:endParaRPr lang="en-US" dirty="0"/>
          </a:p>
        </p:txBody>
      </p:sp>
      <p:graphicFrame>
        <p:nvGraphicFramePr>
          <p:cNvPr id="5" name="Content Placeholder 9"/>
          <p:cNvGraphicFramePr>
            <a:graphicFrameLocks noGrp="1"/>
          </p:cNvGraphicFramePr>
          <p:nvPr>
            <p:ph idx="1"/>
            <p:extLst/>
          </p:nvPr>
        </p:nvGraphicFramePr>
        <p:xfrm>
          <a:off x="76200" y="1295400"/>
          <a:ext cx="8989760" cy="2760186"/>
        </p:xfrm>
        <a:graphic>
          <a:graphicData uri="http://schemas.openxmlformats.org/drawingml/2006/table">
            <a:tbl>
              <a:tblPr firstRow="1" bandRow="1">
                <a:tableStyleId>{5C22544A-7EE6-4342-B048-85BDC9FD1C3A}</a:tableStyleId>
              </a:tblPr>
              <a:tblGrid>
                <a:gridCol w="1342033"/>
                <a:gridCol w="2390928"/>
                <a:gridCol w="1511991"/>
                <a:gridCol w="1624684"/>
                <a:gridCol w="712736"/>
                <a:gridCol w="1407388"/>
              </a:tblGrid>
              <a:tr h="655635">
                <a:tc>
                  <a:txBody>
                    <a:bodyPr/>
                    <a:lstStyle/>
                    <a:p>
                      <a:pPr algn="l" fontAlgn="b"/>
                      <a:r>
                        <a:rPr lang="en-US" sz="1600" u="none" strike="noStrike" dirty="0">
                          <a:effectLst/>
                        </a:rPr>
                        <a:t>Measurement</a:t>
                      </a:r>
                      <a:endParaRPr lang="en-US" sz="1600" b="0" i="0" u="none" strike="noStrike" dirty="0">
                        <a:solidFill>
                          <a:srgbClr val="000000"/>
                        </a:solidFill>
                        <a:effectLst/>
                        <a:latin typeface="Calibri"/>
                      </a:endParaRPr>
                    </a:p>
                  </a:txBody>
                  <a:tcPr marL="9525" marR="9525" marT="9525" marB="0" anchor="b"/>
                </a:tc>
                <a:tc>
                  <a:txBody>
                    <a:bodyPr/>
                    <a:lstStyle/>
                    <a:p>
                      <a:pPr algn="l" fontAlgn="b"/>
                      <a:r>
                        <a:rPr lang="en-US" sz="1600" u="none" strike="noStrike" dirty="0">
                          <a:effectLst/>
                        </a:rPr>
                        <a:t>Manufacturer</a:t>
                      </a:r>
                      <a:endParaRPr lang="en-US" sz="1600" b="0" i="0" u="none" strike="noStrike" dirty="0">
                        <a:solidFill>
                          <a:srgbClr val="000000"/>
                        </a:solidFill>
                        <a:effectLst/>
                        <a:latin typeface="Calibri"/>
                      </a:endParaRPr>
                    </a:p>
                  </a:txBody>
                  <a:tcPr marL="9525" marR="9525" marT="9525" marB="0" anchor="b"/>
                </a:tc>
                <a:tc>
                  <a:txBody>
                    <a:bodyPr/>
                    <a:lstStyle/>
                    <a:p>
                      <a:pPr algn="l" fontAlgn="b"/>
                      <a:r>
                        <a:rPr lang="en-US" sz="1600" u="none" strike="noStrike">
                          <a:effectLst/>
                        </a:rPr>
                        <a:t>Model</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dirty="0">
                          <a:effectLst/>
                        </a:rPr>
                        <a:t>Collection freq.</a:t>
                      </a:r>
                      <a:endParaRPr lang="en-US" sz="1600" b="0" i="0" u="none" strike="noStrike" dirty="0">
                        <a:solidFill>
                          <a:srgbClr val="000000"/>
                        </a:solidFill>
                        <a:effectLst/>
                        <a:latin typeface="Calibri"/>
                      </a:endParaRPr>
                    </a:p>
                  </a:txBody>
                  <a:tcPr marL="9525" marR="9525" marT="9525" marB="0" anchor="b"/>
                </a:tc>
                <a:tc>
                  <a:txBody>
                    <a:bodyPr/>
                    <a:lstStyle/>
                    <a:p>
                      <a:pPr algn="l" fontAlgn="b"/>
                      <a:r>
                        <a:rPr lang="en-US" sz="1600" u="none" strike="noStrike">
                          <a:effectLst/>
                        </a:rPr>
                        <a:t>Number</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dirty="0">
                          <a:effectLst/>
                        </a:rPr>
                        <a:t>Depths (cm)</a:t>
                      </a:r>
                      <a:endParaRPr lang="en-US" sz="1600" b="0" i="0" u="none" strike="noStrike" dirty="0">
                        <a:solidFill>
                          <a:srgbClr val="000000"/>
                        </a:solidFill>
                        <a:effectLst/>
                        <a:latin typeface="Calibri"/>
                      </a:endParaRPr>
                    </a:p>
                  </a:txBody>
                  <a:tcPr marL="9525" marR="9525" marT="9525" marB="0" anchor="b"/>
                </a:tc>
              </a:tr>
              <a:tr h="655635">
                <a:tc>
                  <a:txBody>
                    <a:bodyPr/>
                    <a:lstStyle/>
                    <a:p>
                      <a:pPr algn="l" fontAlgn="b"/>
                      <a:r>
                        <a:rPr lang="en-US" sz="1600" u="none" strike="noStrike">
                          <a:effectLst/>
                        </a:rPr>
                        <a:t>Soil Moisture</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dirty="0">
                          <a:effectLst/>
                        </a:rPr>
                        <a:t>Stevens Water Monitoring</a:t>
                      </a:r>
                      <a:endParaRPr lang="en-US" sz="1600" b="0" i="0" u="none" strike="noStrike" dirty="0">
                        <a:solidFill>
                          <a:srgbClr val="000000"/>
                        </a:solidFill>
                        <a:effectLst/>
                        <a:latin typeface="Calibri"/>
                      </a:endParaRPr>
                    </a:p>
                  </a:txBody>
                  <a:tcPr marL="9525" marR="9525" marT="9525" marB="0" anchor="b"/>
                </a:tc>
                <a:tc>
                  <a:txBody>
                    <a:bodyPr/>
                    <a:lstStyle/>
                    <a:p>
                      <a:pPr algn="l" fontAlgn="b"/>
                      <a:r>
                        <a:rPr lang="en-US" sz="1600" u="none" strike="noStrike">
                          <a:effectLst/>
                        </a:rPr>
                        <a:t>Hydra</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a:effectLst/>
                        </a:rPr>
                        <a:t>10 min</a:t>
                      </a:r>
                      <a:endParaRPr lang="en-US" sz="1600" b="0" i="0" u="none" strike="noStrike">
                        <a:solidFill>
                          <a:srgbClr val="000000"/>
                        </a:solidFill>
                        <a:effectLst/>
                        <a:latin typeface="Calibri"/>
                      </a:endParaRPr>
                    </a:p>
                  </a:txBody>
                  <a:tcPr marL="9525" marR="9525" marT="9525" marB="0" anchor="b"/>
                </a:tc>
                <a:tc>
                  <a:txBody>
                    <a:bodyPr/>
                    <a:lstStyle/>
                    <a:p>
                      <a:pPr algn="ctr" fontAlgn="b"/>
                      <a:r>
                        <a:rPr lang="en-US" sz="1600" u="none" strike="noStrike" dirty="0">
                          <a:effectLst/>
                        </a:rPr>
                        <a:t>3</a:t>
                      </a:r>
                      <a:endParaRPr lang="en-US" sz="1600" b="0" i="0" u="none" strike="noStrike" dirty="0">
                        <a:solidFill>
                          <a:srgbClr val="000000"/>
                        </a:solidFill>
                        <a:effectLst/>
                        <a:latin typeface="Calibri"/>
                      </a:endParaRPr>
                    </a:p>
                  </a:txBody>
                  <a:tcPr marL="9525" marR="9525" marT="9525" marB="0" anchor="b"/>
                </a:tc>
                <a:tc>
                  <a:txBody>
                    <a:bodyPr/>
                    <a:lstStyle/>
                    <a:p>
                      <a:pPr algn="ctr" fontAlgn="b"/>
                      <a:r>
                        <a:rPr lang="en-US" sz="1600" u="none" strike="noStrike" dirty="0">
                          <a:effectLst/>
                        </a:rPr>
                        <a:t>10, </a:t>
                      </a:r>
                      <a:r>
                        <a:rPr lang="en-US" sz="1600" u="none" strike="noStrike" dirty="0" smtClean="0">
                          <a:effectLst/>
                        </a:rPr>
                        <a:t>20</a:t>
                      </a:r>
                      <a:r>
                        <a:rPr lang="en-US" sz="1600" u="none" strike="noStrike" dirty="0">
                          <a:effectLst/>
                        </a:rPr>
                        <a:t>, </a:t>
                      </a:r>
                      <a:r>
                        <a:rPr lang="en-US" sz="1600" u="none" strike="noStrike" dirty="0" smtClean="0">
                          <a:effectLst/>
                        </a:rPr>
                        <a:t>40</a:t>
                      </a:r>
                      <a:endParaRPr lang="en-US" sz="1600" b="0" i="0" u="none" strike="noStrike" dirty="0">
                        <a:solidFill>
                          <a:srgbClr val="000000"/>
                        </a:solidFill>
                        <a:effectLst/>
                        <a:latin typeface="Calibri"/>
                      </a:endParaRPr>
                    </a:p>
                  </a:txBody>
                  <a:tcPr marL="9525" marR="9525" marT="9525" marB="0" anchor="b"/>
                </a:tc>
              </a:tr>
              <a:tr h="362229">
                <a:tc>
                  <a:txBody>
                    <a:bodyPr/>
                    <a:lstStyle/>
                    <a:p>
                      <a:pPr algn="l" fontAlgn="b"/>
                      <a:r>
                        <a:rPr lang="en-US" sz="1600" u="none" strike="noStrike">
                          <a:effectLst/>
                        </a:rPr>
                        <a:t>[O2]</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a:effectLst/>
                        </a:rPr>
                        <a:t>Apogee</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a:effectLst/>
                        </a:rPr>
                        <a:t>SO</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a:effectLst/>
                        </a:rPr>
                        <a:t>30 min</a:t>
                      </a:r>
                      <a:endParaRPr lang="en-US" sz="1600" b="0" i="0" u="none" strike="noStrike">
                        <a:solidFill>
                          <a:srgbClr val="000000"/>
                        </a:solidFill>
                        <a:effectLst/>
                        <a:latin typeface="Calibri"/>
                      </a:endParaRPr>
                    </a:p>
                  </a:txBody>
                  <a:tcPr marL="9525" marR="9525" marT="9525" marB="0" anchor="b"/>
                </a:tc>
                <a:tc>
                  <a:txBody>
                    <a:bodyPr/>
                    <a:lstStyle/>
                    <a:p>
                      <a:pPr algn="ctr" fontAlgn="b"/>
                      <a:r>
                        <a:rPr lang="en-US" sz="1600" u="none" strike="noStrike" dirty="0">
                          <a:effectLst/>
                        </a:rPr>
                        <a:t>2</a:t>
                      </a:r>
                      <a:endParaRPr lang="en-US" sz="1600" b="0" i="0" u="none" strike="noStrike" dirty="0">
                        <a:solidFill>
                          <a:srgbClr val="000000"/>
                        </a:solidFill>
                        <a:effectLst/>
                        <a:latin typeface="Calibri"/>
                      </a:endParaRPr>
                    </a:p>
                  </a:txBody>
                  <a:tcPr marL="9525" marR="9525" marT="9525" marB="0" anchor="b"/>
                </a:tc>
                <a:tc>
                  <a:txBody>
                    <a:bodyPr/>
                    <a:lstStyle/>
                    <a:p>
                      <a:pPr algn="ctr" fontAlgn="b"/>
                      <a:r>
                        <a:rPr lang="en-US" sz="1600" u="none" strike="noStrike" dirty="0">
                          <a:effectLst/>
                        </a:rPr>
                        <a:t>2</a:t>
                      </a:r>
                      <a:r>
                        <a:rPr lang="en-US" sz="1600" u="none" strike="noStrike" dirty="0" smtClean="0">
                          <a:effectLst/>
                        </a:rPr>
                        <a:t>0</a:t>
                      </a:r>
                      <a:r>
                        <a:rPr lang="en-US" sz="1600" u="none" strike="noStrike" dirty="0">
                          <a:effectLst/>
                        </a:rPr>
                        <a:t>, 40</a:t>
                      </a:r>
                      <a:endParaRPr lang="en-US" sz="1600" b="0" i="0" u="none" strike="noStrike" dirty="0">
                        <a:solidFill>
                          <a:srgbClr val="000000"/>
                        </a:solidFill>
                        <a:effectLst/>
                        <a:latin typeface="Calibri"/>
                      </a:endParaRPr>
                    </a:p>
                  </a:txBody>
                  <a:tcPr marL="9525" marR="9525" marT="9525" marB="0" anchor="b"/>
                </a:tc>
              </a:tr>
              <a:tr h="362229">
                <a:tc>
                  <a:txBody>
                    <a:bodyPr/>
                    <a:lstStyle/>
                    <a:p>
                      <a:pPr algn="l" fontAlgn="b"/>
                      <a:r>
                        <a:rPr lang="en-US" sz="1600" u="none" strike="noStrike" dirty="0">
                          <a:effectLst/>
                        </a:rPr>
                        <a:t>[CO2]</a:t>
                      </a:r>
                      <a:endParaRPr lang="en-US" sz="1600" b="0" i="0" u="none" strike="noStrike" dirty="0">
                        <a:solidFill>
                          <a:srgbClr val="000000"/>
                        </a:solidFill>
                        <a:effectLst/>
                        <a:latin typeface="Calibri"/>
                      </a:endParaRPr>
                    </a:p>
                  </a:txBody>
                  <a:tcPr marL="9525" marR="9525" marT="9525" marB="0" anchor="b"/>
                </a:tc>
                <a:tc>
                  <a:txBody>
                    <a:bodyPr/>
                    <a:lstStyle/>
                    <a:p>
                      <a:pPr algn="l" fontAlgn="b"/>
                      <a:r>
                        <a:rPr lang="en-US" sz="1600" u="none" strike="noStrike">
                          <a:effectLst/>
                        </a:rPr>
                        <a:t>Forerunner Research</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a:effectLst/>
                        </a:rPr>
                        <a:t>GP</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a:effectLst/>
                        </a:rPr>
                        <a:t>30 min</a:t>
                      </a:r>
                      <a:endParaRPr lang="en-US" sz="1600" b="0" i="0" u="none" strike="noStrike">
                        <a:solidFill>
                          <a:srgbClr val="000000"/>
                        </a:solidFill>
                        <a:effectLst/>
                        <a:latin typeface="Calibri"/>
                      </a:endParaRPr>
                    </a:p>
                  </a:txBody>
                  <a:tcPr marL="9525" marR="9525" marT="9525" marB="0" anchor="b"/>
                </a:tc>
                <a:tc>
                  <a:txBody>
                    <a:bodyPr/>
                    <a:lstStyle/>
                    <a:p>
                      <a:pPr algn="ctr" fontAlgn="b"/>
                      <a:r>
                        <a:rPr lang="en-US" sz="1600" u="none" strike="noStrike" dirty="0">
                          <a:effectLst/>
                        </a:rPr>
                        <a:t>2</a:t>
                      </a:r>
                      <a:endParaRPr lang="en-US" sz="1600" b="0" i="0" u="none" strike="noStrike" dirty="0">
                        <a:solidFill>
                          <a:srgbClr val="000000"/>
                        </a:solidFill>
                        <a:effectLst/>
                        <a:latin typeface="Calibri"/>
                      </a:endParaRPr>
                    </a:p>
                  </a:txBody>
                  <a:tcPr marL="9525" marR="9525" marT="9525" marB="0" anchor="b"/>
                </a:tc>
                <a:tc>
                  <a:txBody>
                    <a:bodyPr/>
                    <a:lstStyle/>
                    <a:p>
                      <a:pPr algn="ctr" fontAlgn="b"/>
                      <a:r>
                        <a:rPr lang="en-US" sz="1600" u="none" strike="noStrike" dirty="0">
                          <a:effectLst/>
                        </a:rPr>
                        <a:t>2</a:t>
                      </a:r>
                      <a:r>
                        <a:rPr lang="en-US" sz="1600" u="none" strike="noStrike" dirty="0" smtClean="0">
                          <a:effectLst/>
                        </a:rPr>
                        <a:t>0</a:t>
                      </a:r>
                      <a:r>
                        <a:rPr lang="en-US" sz="1600" u="none" strike="noStrike" dirty="0">
                          <a:effectLst/>
                        </a:rPr>
                        <a:t>, 40</a:t>
                      </a:r>
                      <a:endParaRPr lang="en-US" sz="1600" b="0" i="0" u="none" strike="noStrike" dirty="0">
                        <a:solidFill>
                          <a:srgbClr val="000000"/>
                        </a:solidFill>
                        <a:effectLst/>
                        <a:latin typeface="Calibri"/>
                      </a:endParaRPr>
                    </a:p>
                  </a:txBody>
                  <a:tcPr marL="9525" marR="9525" marT="9525" marB="0" anchor="b"/>
                </a:tc>
              </a:tr>
              <a:tr h="362229">
                <a:tc>
                  <a:txBody>
                    <a:bodyPr/>
                    <a:lstStyle/>
                    <a:p>
                      <a:pPr algn="l" fontAlgn="b"/>
                      <a:r>
                        <a:rPr lang="en-US" sz="1600" b="0" i="0" u="none" strike="noStrike" dirty="0" smtClean="0">
                          <a:solidFill>
                            <a:srgbClr val="000000"/>
                          </a:solidFill>
                          <a:effectLst/>
                          <a:latin typeface="Calibri"/>
                        </a:rPr>
                        <a:t>Soil Moisture</a:t>
                      </a:r>
                      <a:endParaRPr lang="en-US" sz="1600" b="0" i="0" u="none" strike="noStrike" dirty="0">
                        <a:solidFill>
                          <a:srgbClr val="000000"/>
                        </a:solidFill>
                        <a:effectLst/>
                        <a:latin typeface="Calibri"/>
                      </a:endParaRPr>
                    </a:p>
                  </a:txBody>
                  <a:tcPr marL="9525" marR="9525" marT="9525" marB="0" anchor="b"/>
                </a:tc>
                <a:tc>
                  <a:txBody>
                    <a:bodyPr/>
                    <a:lstStyle/>
                    <a:p>
                      <a:pPr algn="l" fontAlgn="b"/>
                      <a:r>
                        <a:rPr lang="en-US" sz="1600" b="0" i="0" u="none" strike="noStrike" dirty="0" err="1" smtClean="0">
                          <a:solidFill>
                            <a:srgbClr val="000000"/>
                          </a:solidFill>
                          <a:effectLst/>
                          <a:latin typeface="Calibri"/>
                        </a:rPr>
                        <a:t>Eissenstat</a:t>
                      </a:r>
                      <a:r>
                        <a:rPr lang="en-US" sz="1600" b="0" i="0" u="none" strike="noStrike" baseline="0" dirty="0" smtClean="0">
                          <a:solidFill>
                            <a:srgbClr val="000000"/>
                          </a:solidFill>
                          <a:effectLst/>
                          <a:latin typeface="Calibri"/>
                        </a:rPr>
                        <a:t> lab </a:t>
                      </a:r>
                      <a:endParaRPr lang="en-US" sz="1600" b="0" i="0" u="none" strike="noStrike" dirty="0">
                        <a:solidFill>
                          <a:srgbClr val="000000"/>
                        </a:solidFill>
                        <a:effectLst/>
                        <a:latin typeface="Calibri"/>
                      </a:endParaRPr>
                    </a:p>
                  </a:txBody>
                  <a:tcPr marL="9525" marR="9525" marT="9525" marB="0" anchor="b"/>
                </a:tc>
                <a:tc>
                  <a:txBody>
                    <a:bodyPr/>
                    <a:lstStyle/>
                    <a:p>
                      <a:pPr algn="l" fontAlgn="b"/>
                      <a:r>
                        <a:rPr lang="en-US" sz="1600" b="0" i="0" u="none" strike="noStrike" dirty="0" smtClean="0">
                          <a:solidFill>
                            <a:srgbClr val="000000"/>
                          </a:solidFill>
                          <a:effectLst/>
                          <a:latin typeface="Calibri"/>
                        </a:rPr>
                        <a:t>TDR waveguides</a:t>
                      </a:r>
                      <a:endParaRPr lang="en-US" sz="1600" b="0" i="0" u="none" strike="noStrike" dirty="0">
                        <a:solidFill>
                          <a:srgbClr val="000000"/>
                        </a:solidFill>
                        <a:effectLst/>
                        <a:latin typeface="Calibri"/>
                      </a:endParaRPr>
                    </a:p>
                  </a:txBody>
                  <a:tcPr marL="9525" marR="9525" marT="9525" marB="0" anchor="b"/>
                </a:tc>
                <a:tc>
                  <a:txBody>
                    <a:bodyPr/>
                    <a:lstStyle/>
                    <a:p>
                      <a:pPr algn="l" fontAlgn="b"/>
                      <a:r>
                        <a:rPr lang="en-US" sz="1600" b="0" i="0" u="none" strike="noStrike" dirty="0" smtClean="0">
                          <a:solidFill>
                            <a:srgbClr val="000000"/>
                          </a:solidFill>
                          <a:effectLst/>
                          <a:latin typeface="Calibri"/>
                        </a:rPr>
                        <a:t>Monthly?</a:t>
                      </a:r>
                      <a:endParaRPr lang="en-US" sz="1600" b="0" i="0" u="none" strike="noStrike" dirty="0">
                        <a:solidFill>
                          <a:srgbClr val="000000"/>
                        </a:solidFill>
                        <a:effectLst/>
                        <a:latin typeface="Calibri"/>
                      </a:endParaRPr>
                    </a:p>
                  </a:txBody>
                  <a:tcPr marL="9525" marR="9525" marT="9525" marB="0" anchor="b"/>
                </a:tc>
                <a:tc>
                  <a:txBody>
                    <a:bodyPr/>
                    <a:lstStyle/>
                    <a:p>
                      <a:pPr algn="ctr" fontAlgn="b"/>
                      <a:r>
                        <a:rPr lang="en-US" sz="1600" b="0" i="0" u="none" strike="noStrike" dirty="0" smtClean="0">
                          <a:solidFill>
                            <a:srgbClr val="000000"/>
                          </a:solidFill>
                          <a:effectLst/>
                          <a:latin typeface="Calibri"/>
                        </a:rPr>
                        <a:t>12</a:t>
                      </a:r>
                      <a:endParaRPr lang="en-US" sz="1600" b="0" i="0" u="none" strike="noStrike" dirty="0">
                        <a:solidFill>
                          <a:srgbClr val="000000"/>
                        </a:solidFill>
                        <a:effectLst/>
                        <a:latin typeface="Calibri"/>
                      </a:endParaRPr>
                    </a:p>
                  </a:txBody>
                  <a:tcPr marL="9525" marR="9525" marT="9525" marB="0" anchor="b"/>
                </a:tc>
                <a:tc>
                  <a:txBody>
                    <a:bodyPr/>
                    <a:lstStyle/>
                    <a:p>
                      <a:pPr algn="ctr" fontAlgn="b"/>
                      <a:r>
                        <a:rPr lang="en-US" sz="1600" b="0" i="0" u="none" strike="noStrike" dirty="0" smtClean="0">
                          <a:solidFill>
                            <a:srgbClr val="000000"/>
                          </a:solidFill>
                          <a:effectLst/>
                          <a:latin typeface="Calibri"/>
                        </a:rPr>
                        <a:t>10,</a:t>
                      </a:r>
                      <a:r>
                        <a:rPr lang="en-US" sz="1600" b="0" i="0" u="none" strike="noStrike" baseline="0" dirty="0" smtClean="0">
                          <a:solidFill>
                            <a:srgbClr val="000000"/>
                          </a:solidFill>
                          <a:effectLst/>
                          <a:latin typeface="Calibri"/>
                        </a:rPr>
                        <a:t> 20, 40, D-10</a:t>
                      </a:r>
                      <a:endParaRPr lang="en-US" sz="1600" b="0" i="0" u="none" strike="noStrike" dirty="0">
                        <a:solidFill>
                          <a:srgbClr val="000000"/>
                        </a:solidFill>
                        <a:effectLst/>
                        <a:latin typeface="Calibri"/>
                      </a:endParaRPr>
                    </a:p>
                  </a:txBody>
                  <a:tcPr marL="9525" marR="9525" marT="9525" marB="0" anchor="b"/>
                </a:tc>
              </a:tr>
              <a:tr h="362229">
                <a:tc>
                  <a:txBody>
                    <a:bodyPr/>
                    <a:lstStyle/>
                    <a:p>
                      <a:pPr algn="l" fontAlgn="b"/>
                      <a:r>
                        <a:rPr lang="en-US" sz="1600" u="none" strike="noStrike" dirty="0" err="1">
                          <a:effectLst/>
                        </a:rPr>
                        <a:t>Sapflow</a:t>
                      </a:r>
                      <a:endParaRPr lang="en-US" sz="1600" b="0" i="0" u="none" strike="noStrike" dirty="0">
                        <a:solidFill>
                          <a:srgbClr val="000000"/>
                        </a:solidFill>
                        <a:effectLst/>
                        <a:latin typeface="Calibri"/>
                      </a:endParaRPr>
                    </a:p>
                  </a:txBody>
                  <a:tcPr marL="9525" marR="9525" marT="9525" marB="0" anchor="b"/>
                </a:tc>
                <a:tc>
                  <a:txBody>
                    <a:bodyPr/>
                    <a:lstStyle/>
                    <a:p>
                      <a:pPr algn="l" fontAlgn="b"/>
                      <a:r>
                        <a:rPr lang="en-US" sz="1600" b="0" i="0" u="none" strike="noStrike" dirty="0" err="1" smtClean="0">
                          <a:solidFill>
                            <a:schemeClr val="dk1"/>
                          </a:solidFill>
                          <a:effectLst/>
                          <a:latin typeface="+mn-lt"/>
                        </a:rPr>
                        <a:t>Eissenstat</a:t>
                      </a:r>
                      <a:r>
                        <a:rPr lang="en-US" sz="1600" b="0" i="0" u="none" strike="noStrike" baseline="0" dirty="0" smtClean="0">
                          <a:solidFill>
                            <a:schemeClr val="dk1"/>
                          </a:solidFill>
                          <a:effectLst/>
                          <a:latin typeface="+mn-lt"/>
                        </a:rPr>
                        <a:t> lab</a:t>
                      </a:r>
                      <a:endParaRPr lang="en-US" sz="1600" b="0" i="0" u="none" strike="noStrike" dirty="0">
                        <a:solidFill>
                          <a:srgbClr val="000000"/>
                        </a:solidFill>
                        <a:effectLst/>
                        <a:latin typeface="Calibri"/>
                      </a:endParaRPr>
                    </a:p>
                  </a:txBody>
                  <a:tcPr marL="9525" marR="9525" marT="9525" marB="0" anchor="b"/>
                </a:tc>
                <a:tc>
                  <a:txBody>
                    <a:bodyPr/>
                    <a:lstStyle/>
                    <a:p>
                      <a:pPr algn="l" fontAlgn="b"/>
                      <a:r>
                        <a:rPr lang="en-US" sz="1600" u="none" strike="noStrike">
                          <a:effectLst/>
                        </a:rPr>
                        <a:t>n/a</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a:effectLst/>
                        </a:rPr>
                        <a:t>30 min</a:t>
                      </a:r>
                      <a:endParaRPr lang="en-US" sz="1600" b="0" i="0" u="none" strike="noStrike">
                        <a:solidFill>
                          <a:srgbClr val="000000"/>
                        </a:solidFill>
                        <a:effectLst/>
                        <a:latin typeface="Calibri"/>
                      </a:endParaRPr>
                    </a:p>
                  </a:txBody>
                  <a:tcPr marL="9525" marR="9525" marT="9525" marB="0" anchor="b"/>
                </a:tc>
                <a:tc>
                  <a:txBody>
                    <a:bodyPr/>
                    <a:lstStyle/>
                    <a:p>
                      <a:pPr algn="ctr" fontAlgn="b"/>
                      <a:r>
                        <a:rPr lang="en-US" sz="1600" u="none" strike="noStrike" dirty="0">
                          <a:effectLst/>
                        </a:rPr>
                        <a:t>4? 5? </a:t>
                      </a:r>
                      <a:endParaRPr lang="en-US" sz="1600" b="0" i="0" u="none" strike="noStrike" dirty="0">
                        <a:solidFill>
                          <a:srgbClr val="000000"/>
                        </a:solidFill>
                        <a:effectLst/>
                        <a:latin typeface="Calibri"/>
                      </a:endParaRPr>
                    </a:p>
                  </a:txBody>
                  <a:tcPr marL="9525" marR="9525" marT="9525" marB="0" anchor="b"/>
                </a:tc>
                <a:tc>
                  <a:txBody>
                    <a:bodyPr/>
                    <a:lstStyle/>
                    <a:p>
                      <a:pPr algn="ctr" fontAlgn="b"/>
                      <a:r>
                        <a:rPr lang="en-US" sz="1600" u="none" strike="noStrike" dirty="0">
                          <a:effectLst/>
                        </a:rPr>
                        <a:t>n/a</a:t>
                      </a:r>
                      <a:endParaRPr lang="en-US" sz="1600" b="0" i="0" u="none" strike="noStrike" dirty="0">
                        <a:solidFill>
                          <a:srgbClr val="000000"/>
                        </a:solidFill>
                        <a:effectLst/>
                        <a:latin typeface="Calibri"/>
                      </a:endParaRPr>
                    </a:p>
                  </a:txBody>
                  <a:tcPr marL="9525" marR="9525" marT="9525" marB="0" anchor="b"/>
                </a:tc>
              </a:tr>
            </a:tbl>
          </a:graphicData>
        </a:graphic>
      </p:graphicFrame>
      <p:sp>
        <p:nvSpPr>
          <p:cNvPr id="2" name="TextBox 1"/>
          <p:cNvSpPr txBox="1"/>
          <p:nvPr/>
        </p:nvSpPr>
        <p:spPr>
          <a:xfrm>
            <a:off x="609600" y="4918364"/>
            <a:ext cx="7856125" cy="923330"/>
          </a:xfrm>
          <a:prstGeom prst="rect">
            <a:avLst/>
          </a:prstGeom>
          <a:noFill/>
        </p:spPr>
        <p:txBody>
          <a:bodyPr wrap="none" rtlCol="0">
            <a:spAutoFit/>
          </a:bodyPr>
          <a:lstStyle/>
          <a:p>
            <a:r>
              <a:rPr lang="en-US" dirty="0" smtClean="0"/>
              <a:t>The Ground HOG sensor array represents a focused approach to soil moisture, </a:t>
            </a:r>
          </a:p>
          <a:p>
            <a:r>
              <a:rPr lang="en-US" dirty="0" smtClean="0"/>
              <a:t>soil gas and </a:t>
            </a:r>
            <a:r>
              <a:rPr lang="en-US" dirty="0" err="1" smtClean="0"/>
              <a:t>sapflow</a:t>
            </a:r>
            <a:r>
              <a:rPr lang="en-US" dirty="0" smtClean="0"/>
              <a:t> measurements. Ground HOGs will be deployed at 4 locations </a:t>
            </a:r>
          </a:p>
          <a:p>
            <a:r>
              <a:rPr lang="en-US" dirty="0" smtClean="0"/>
              <a:t>in Garner Run and at Shale Hills. </a:t>
            </a:r>
            <a:endParaRPr lang="en-US" dirty="0"/>
          </a:p>
        </p:txBody>
      </p:sp>
    </p:spTree>
    <p:extLst>
      <p:ext uri="{BB962C8B-B14F-4D97-AF65-F5344CB8AC3E}">
        <p14:creationId xmlns:p14="http://schemas.microsoft.com/office/powerpoint/2010/main" val="18104967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rgbClr val="C00000"/>
                </a:solidFill>
              </a:rPr>
              <a:t>Introduction</a:t>
            </a:r>
            <a:endParaRPr lang="en-US" dirty="0">
              <a:solidFill>
                <a:srgbClr val="C00000"/>
              </a:solidFill>
            </a:endParaRP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530225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9pixs.com/wp-content/uploads/2014/06/tree-clip-art_140413967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0100" y="1361301"/>
            <a:ext cx="4762500" cy="4562476"/>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Connector 31"/>
          <p:cNvCxnSpPr/>
          <p:nvPr/>
        </p:nvCxnSpPr>
        <p:spPr>
          <a:xfrm flipH="1">
            <a:off x="2100576" y="4876800"/>
            <a:ext cx="144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548376" y="4705290"/>
            <a:ext cx="2323200" cy="400110"/>
          </a:xfrm>
          <a:prstGeom prst="rect">
            <a:avLst/>
          </a:prstGeom>
          <a:noFill/>
        </p:spPr>
        <p:txBody>
          <a:bodyPr wrap="none" rtlCol="0">
            <a:spAutoFit/>
          </a:bodyPr>
          <a:lstStyle/>
          <a:p>
            <a:r>
              <a:rPr lang="en-US" dirty="0" smtClean="0"/>
              <a:t>Hydra, TDR, [O</a:t>
            </a:r>
            <a:r>
              <a:rPr lang="en-US" baseline="-25000" dirty="0" smtClean="0"/>
              <a:t>2</a:t>
            </a:r>
            <a:r>
              <a:rPr lang="en-US" dirty="0" smtClean="0"/>
              <a:t>], [CO</a:t>
            </a:r>
            <a:r>
              <a:rPr lang="en-US" baseline="-25000" dirty="0" smtClean="0"/>
              <a:t>2</a:t>
            </a:r>
            <a:r>
              <a:rPr lang="en-US" sz="2000" dirty="0" smtClean="0"/>
              <a:t>]</a:t>
            </a:r>
            <a:endParaRPr lang="en-US" dirty="0"/>
          </a:p>
        </p:txBody>
      </p:sp>
      <p:cxnSp>
        <p:nvCxnSpPr>
          <p:cNvPr id="34" name="Straight Connector 33"/>
          <p:cNvCxnSpPr/>
          <p:nvPr/>
        </p:nvCxnSpPr>
        <p:spPr>
          <a:xfrm flipH="1">
            <a:off x="2100576" y="5238690"/>
            <a:ext cx="144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169894" y="3159204"/>
            <a:ext cx="1209049" cy="369332"/>
          </a:xfrm>
          <a:prstGeom prst="rect">
            <a:avLst/>
          </a:prstGeom>
          <a:noFill/>
        </p:spPr>
        <p:txBody>
          <a:bodyPr wrap="none" rtlCol="0">
            <a:spAutoFit/>
          </a:bodyPr>
          <a:lstStyle/>
          <a:p>
            <a:r>
              <a:rPr lang="en-US" dirty="0" err="1" smtClean="0"/>
              <a:t>Datalogger</a:t>
            </a:r>
            <a:endParaRPr lang="en-US" dirty="0"/>
          </a:p>
        </p:txBody>
      </p:sp>
      <p:sp>
        <p:nvSpPr>
          <p:cNvPr id="40" name="TextBox 39"/>
          <p:cNvSpPr txBox="1"/>
          <p:nvPr/>
        </p:nvSpPr>
        <p:spPr>
          <a:xfrm>
            <a:off x="1414776" y="4648200"/>
            <a:ext cx="753732" cy="369332"/>
          </a:xfrm>
          <a:prstGeom prst="rect">
            <a:avLst/>
          </a:prstGeom>
          <a:noFill/>
        </p:spPr>
        <p:txBody>
          <a:bodyPr wrap="none" rtlCol="0">
            <a:spAutoFit/>
          </a:bodyPr>
          <a:lstStyle/>
          <a:p>
            <a:r>
              <a:rPr lang="en-US" dirty="0"/>
              <a:t>2</a:t>
            </a:r>
            <a:r>
              <a:rPr lang="en-US" dirty="0" smtClean="0"/>
              <a:t>0 cm</a:t>
            </a:r>
            <a:endParaRPr lang="en-US" dirty="0"/>
          </a:p>
        </p:txBody>
      </p:sp>
      <p:cxnSp>
        <p:nvCxnSpPr>
          <p:cNvPr id="46" name="Straight Connector 45"/>
          <p:cNvCxnSpPr/>
          <p:nvPr/>
        </p:nvCxnSpPr>
        <p:spPr>
          <a:xfrm>
            <a:off x="1109976" y="4180701"/>
            <a:ext cx="5200310" cy="0"/>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548376" y="5010090"/>
            <a:ext cx="2323200" cy="400110"/>
          </a:xfrm>
          <a:prstGeom prst="rect">
            <a:avLst/>
          </a:prstGeom>
          <a:noFill/>
        </p:spPr>
        <p:txBody>
          <a:bodyPr wrap="none" rtlCol="0">
            <a:spAutoFit/>
          </a:bodyPr>
          <a:lstStyle/>
          <a:p>
            <a:r>
              <a:rPr lang="en-US" dirty="0" smtClean="0"/>
              <a:t>Hydra, TDR, [O</a:t>
            </a:r>
            <a:r>
              <a:rPr lang="en-US" baseline="-25000" dirty="0" smtClean="0"/>
              <a:t>2</a:t>
            </a:r>
            <a:r>
              <a:rPr lang="en-US" dirty="0" smtClean="0"/>
              <a:t>], [CO</a:t>
            </a:r>
            <a:r>
              <a:rPr lang="en-US" baseline="-25000" dirty="0" smtClean="0"/>
              <a:t>2</a:t>
            </a:r>
            <a:r>
              <a:rPr lang="en-US" sz="2000" dirty="0" smtClean="0"/>
              <a:t>]</a:t>
            </a:r>
            <a:endParaRPr lang="en-US" dirty="0"/>
          </a:p>
        </p:txBody>
      </p:sp>
      <p:sp>
        <p:nvSpPr>
          <p:cNvPr id="39" name="TextBox 38"/>
          <p:cNvSpPr txBox="1"/>
          <p:nvPr/>
        </p:nvSpPr>
        <p:spPr>
          <a:xfrm>
            <a:off x="1414776" y="5021758"/>
            <a:ext cx="753732" cy="369332"/>
          </a:xfrm>
          <a:prstGeom prst="rect">
            <a:avLst/>
          </a:prstGeom>
          <a:noFill/>
        </p:spPr>
        <p:txBody>
          <a:bodyPr wrap="none" rtlCol="0">
            <a:spAutoFit/>
          </a:bodyPr>
          <a:lstStyle/>
          <a:p>
            <a:r>
              <a:rPr lang="en-US" dirty="0"/>
              <a:t>4</a:t>
            </a:r>
            <a:r>
              <a:rPr lang="en-US" dirty="0" smtClean="0"/>
              <a:t>0 cm</a:t>
            </a:r>
            <a:endParaRPr lang="en-US" dirty="0"/>
          </a:p>
        </p:txBody>
      </p:sp>
      <p:cxnSp>
        <p:nvCxnSpPr>
          <p:cNvPr id="45" name="Straight Connector 44"/>
          <p:cNvCxnSpPr/>
          <p:nvPr/>
        </p:nvCxnSpPr>
        <p:spPr>
          <a:xfrm flipH="1">
            <a:off x="2100576" y="6066591"/>
            <a:ext cx="144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1209845" y="5868769"/>
            <a:ext cx="966931" cy="369332"/>
          </a:xfrm>
          <a:prstGeom prst="rect">
            <a:avLst/>
          </a:prstGeom>
          <a:noFill/>
        </p:spPr>
        <p:txBody>
          <a:bodyPr wrap="none" rtlCol="0">
            <a:spAutoFit/>
          </a:bodyPr>
          <a:lstStyle/>
          <a:p>
            <a:r>
              <a:rPr lang="en-US" dirty="0" smtClean="0"/>
              <a:t>D-10 cm</a:t>
            </a:r>
            <a:endParaRPr lang="en-US" dirty="0"/>
          </a:p>
        </p:txBody>
      </p:sp>
      <p:sp>
        <p:nvSpPr>
          <p:cNvPr id="4" name="Rectangle 3"/>
          <p:cNvSpPr/>
          <p:nvPr/>
        </p:nvSpPr>
        <p:spPr>
          <a:xfrm>
            <a:off x="2405376" y="2961501"/>
            <a:ext cx="838200" cy="8059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c 9"/>
          <p:cNvSpPr/>
          <p:nvPr/>
        </p:nvSpPr>
        <p:spPr>
          <a:xfrm>
            <a:off x="2405376" y="3642539"/>
            <a:ext cx="685800" cy="1681162"/>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Arc 48"/>
          <p:cNvSpPr/>
          <p:nvPr/>
        </p:nvSpPr>
        <p:spPr>
          <a:xfrm>
            <a:off x="2557776" y="3647301"/>
            <a:ext cx="685800" cy="2419290"/>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Arc 49"/>
          <p:cNvSpPr/>
          <p:nvPr/>
        </p:nvSpPr>
        <p:spPr>
          <a:xfrm>
            <a:off x="2819400" y="3647301"/>
            <a:ext cx="685800" cy="4734699"/>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Arc 25"/>
          <p:cNvSpPr/>
          <p:nvPr/>
        </p:nvSpPr>
        <p:spPr>
          <a:xfrm>
            <a:off x="-109224" y="3549134"/>
            <a:ext cx="7100574" cy="631567"/>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p:cNvSpPr txBox="1"/>
          <p:nvPr/>
        </p:nvSpPr>
        <p:spPr>
          <a:xfrm>
            <a:off x="7390983" y="3571101"/>
            <a:ext cx="1448217" cy="369332"/>
          </a:xfrm>
          <a:prstGeom prst="rect">
            <a:avLst/>
          </a:prstGeom>
          <a:noFill/>
        </p:spPr>
        <p:txBody>
          <a:bodyPr wrap="none" rtlCol="0">
            <a:spAutoFit/>
          </a:bodyPr>
          <a:lstStyle/>
          <a:p>
            <a:r>
              <a:rPr lang="en-US" dirty="0" err="1" smtClean="0"/>
              <a:t>Sapflow</a:t>
            </a:r>
            <a:r>
              <a:rPr lang="en-US" dirty="0" smtClean="0"/>
              <a:t> (x4?)</a:t>
            </a:r>
            <a:endParaRPr lang="en-US" dirty="0"/>
          </a:p>
        </p:txBody>
      </p:sp>
      <p:sp>
        <p:nvSpPr>
          <p:cNvPr id="51" name="Title 50"/>
          <p:cNvSpPr>
            <a:spLocks noGrp="1"/>
          </p:cNvSpPr>
          <p:nvPr>
            <p:ph type="title"/>
          </p:nvPr>
        </p:nvSpPr>
        <p:spPr>
          <a:xfrm>
            <a:off x="457200" y="0"/>
            <a:ext cx="8229600" cy="1143000"/>
          </a:xfrm>
        </p:spPr>
        <p:txBody>
          <a:bodyPr>
            <a:normAutofit fontScale="90000"/>
          </a:bodyPr>
          <a:lstStyle/>
          <a:p>
            <a:r>
              <a:rPr lang="en-US" dirty="0" smtClean="0"/>
              <a:t>Ground HOG: sensors deployed at catena + TMMS</a:t>
            </a:r>
            <a:endParaRPr lang="en-US" dirty="0"/>
          </a:p>
        </p:txBody>
      </p:sp>
      <p:cxnSp>
        <p:nvCxnSpPr>
          <p:cNvPr id="23" name="Straight Connector 22"/>
          <p:cNvCxnSpPr/>
          <p:nvPr/>
        </p:nvCxnSpPr>
        <p:spPr>
          <a:xfrm flipH="1">
            <a:off x="2057400" y="4463534"/>
            <a:ext cx="144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581400" y="4278868"/>
            <a:ext cx="1228798" cy="369332"/>
          </a:xfrm>
          <a:prstGeom prst="rect">
            <a:avLst/>
          </a:prstGeom>
          <a:noFill/>
        </p:spPr>
        <p:txBody>
          <a:bodyPr wrap="none" rtlCol="0">
            <a:spAutoFit/>
          </a:bodyPr>
          <a:lstStyle/>
          <a:p>
            <a:r>
              <a:rPr lang="en-US" dirty="0" smtClean="0"/>
              <a:t>Hydra, TDR</a:t>
            </a:r>
            <a:endParaRPr lang="en-US" dirty="0"/>
          </a:p>
        </p:txBody>
      </p:sp>
      <p:sp>
        <p:nvSpPr>
          <p:cNvPr id="25" name="TextBox 24"/>
          <p:cNvSpPr txBox="1"/>
          <p:nvPr/>
        </p:nvSpPr>
        <p:spPr>
          <a:xfrm>
            <a:off x="1362245" y="4278868"/>
            <a:ext cx="753732" cy="369332"/>
          </a:xfrm>
          <a:prstGeom prst="rect">
            <a:avLst/>
          </a:prstGeom>
          <a:noFill/>
        </p:spPr>
        <p:txBody>
          <a:bodyPr wrap="none" rtlCol="0">
            <a:spAutoFit/>
          </a:bodyPr>
          <a:lstStyle/>
          <a:p>
            <a:r>
              <a:rPr lang="en-US" dirty="0" smtClean="0"/>
              <a:t>10 cm</a:t>
            </a:r>
            <a:endParaRPr lang="en-US" dirty="0"/>
          </a:p>
        </p:txBody>
      </p:sp>
      <p:sp>
        <p:nvSpPr>
          <p:cNvPr id="28" name="Arc 27"/>
          <p:cNvSpPr/>
          <p:nvPr/>
        </p:nvSpPr>
        <p:spPr>
          <a:xfrm>
            <a:off x="2710176" y="3657600"/>
            <a:ext cx="685800" cy="3124200"/>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Rectangle 1"/>
          <p:cNvSpPr/>
          <p:nvPr/>
        </p:nvSpPr>
        <p:spPr>
          <a:xfrm>
            <a:off x="3631221" y="5866399"/>
            <a:ext cx="564578" cy="369332"/>
          </a:xfrm>
          <a:prstGeom prst="rect">
            <a:avLst/>
          </a:prstGeom>
        </p:spPr>
        <p:txBody>
          <a:bodyPr wrap="none">
            <a:spAutoFit/>
          </a:bodyPr>
          <a:lstStyle/>
          <a:p>
            <a:r>
              <a:rPr lang="en-US" dirty="0"/>
              <a:t>TDR</a:t>
            </a:r>
          </a:p>
        </p:txBody>
      </p:sp>
    </p:spTree>
    <p:extLst>
      <p:ext uri="{BB962C8B-B14F-4D97-AF65-F5344CB8AC3E}">
        <p14:creationId xmlns:p14="http://schemas.microsoft.com/office/powerpoint/2010/main" val="41160114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170" y="1981200"/>
            <a:ext cx="7669899" cy="2830041"/>
          </a:xfrm>
          <a:prstGeom prst="rect">
            <a:avLst/>
          </a:prstGeom>
        </p:spPr>
      </p:pic>
      <p:sp>
        <p:nvSpPr>
          <p:cNvPr id="5" name="Title 50"/>
          <p:cNvSpPr>
            <a:spLocks noGrp="1"/>
          </p:cNvSpPr>
          <p:nvPr>
            <p:ph type="title"/>
          </p:nvPr>
        </p:nvSpPr>
        <p:spPr>
          <a:xfrm>
            <a:off x="457200" y="0"/>
            <a:ext cx="8229600" cy="1143000"/>
          </a:xfrm>
        </p:spPr>
        <p:txBody>
          <a:bodyPr>
            <a:normAutofit fontScale="90000"/>
          </a:bodyPr>
          <a:lstStyle/>
          <a:p>
            <a:r>
              <a:rPr lang="en-US" dirty="0" smtClean="0"/>
              <a:t>Ground HOG: sensors deployed at catena + TMMS</a:t>
            </a:r>
            <a:endParaRPr lang="en-US" dirty="0"/>
          </a:p>
        </p:txBody>
      </p:sp>
      <p:sp>
        <p:nvSpPr>
          <p:cNvPr id="6" name="TextBox 5"/>
          <p:cNvSpPr txBox="1"/>
          <p:nvPr/>
        </p:nvSpPr>
        <p:spPr>
          <a:xfrm>
            <a:off x="3200400" y="5253335"/>
            <a:ext cx="5638800" cy="923330"/>
          </a:xfrm>
          <a:prstGeom prst="rect">
            <a:avLst/>
          </a:prstGeom>
          <a:noFill/>
        </p:spPr>
        <p:txBody>
          <a:bodyPr wrap="square" rtlCol="0">
            <a:spAutoFit/>
          </a:bodyPr>
          <a:lstStyle/>
          <a:p>
            <a:r>
              <a:rPr lang="en-US" dirty="0"/>
              <a:t>Schematic summary of all the sensors deployed as Ground HOG, including where </a:t>
            </a:r>
            <a:r>
              <a:rPr lang="en-US" dirty="0" smtClean="0"/>
              <a:t>the sensors </a:t>
            </a:r>
            <a:r>
              <a:rPr lang="en-US" dirty="0"/>
              <a:t>are deployed. D-20cm refers to a position 20 cm above the bottom of the pit.</a:t>
            </a:r>
          </a:p>
        </p:txBody>
      </p:sp>
      <p:sp>
        <p:nvSpPr>
          <p:cNvPr id="7" name="TextBox 6"/>
          <p:cNvSpPr txBox="1"/>
          <p:nvPr/>
        </p:nvSpPr>
        <p:spPr>
          <a:xfrm>
            <a:off x="304800" y="5715000"/>
            <a:ext cx="2286000" cy="861774"/>
          </a:xfrm>
          <a:prstGeom prst="rect">
            <a:avLst/>
          </a:prstGeom>
          <a:noFill/>
        </p:spPr>
        <p:txBody>
          <a:bodyPr wrap="square" rtlCol="0">
            <a:spAutoFit/>
          </a:bodyPr>
          <a:lstStyle/>
          <a:p>
            <a:r>
              <a:rPr lang="en-US" sz="1000" dirty="0"/>
              <a:t>Brantley, S. L., </a:t>
            </a:r>
            <a:r>
              <a:rPr lang="en-US" sz="1000" dirty="0" smtClean="0"/>
              <a:t>et al.: </a:t>
            </a:r>
            <a:r>
              <a:rPr lang="en-US" sz="1000" dirty="0"/>
              <a:t>Designing a suite of measurements to understand the critical zone, </a:t>
            </a:r>
            <a:r>
              <a:rPr lang="en-US" sz="1000" i="1" dirty="0"/>
              <a:t>Earth Surf. </a:t>
            </a:r>
            <a:r>
              <a:rPr lang="en-US" sz="1000" i="1" dirty="0" err="1"/>
              <a:t>Dynam</a:t>
            </a:r>
            <a:r>
              <a:rPr lang="en-US" sz="1000" i="1" dirty="0"/>
              <a:t>. Discuss.</a:t>
            </a:r>
            <a:r>
              <a:rPr lang="en-US" sz="1000" dirty="0"/>
              <a:t>, 3, 1005-1059, doi:10.5194/esurfd-3-1005-2015, 2015.</a:t>
            </a:r>
          </a:p>
        </p:txBody>
      </p:sp>
    </p:spTree>
    <p:extLst>
      <p:ext uri="{BB962C8B-B14F-4D97-AF65-F5344CB8AC3E}">
        <p14:creationId xmlns:p14="http://schemas.microsoft.com/office/powerpoint/2010/main" val="32420963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229600" cy="1143000"/>
          </a:xfrm>
        </p:spPr>
        <p:txBody>
          <a:bodyPr/>
          <a:lstStyle/>
          <a:p>
            <a:r>
              <a:rPr lang="en-US" dirty="0" smtClean="0">
                <a:solidFill>
                  <a:srgbClr val="C00000"/>
                </a:solidFill>
              </a:rPr>
              <a:t>Tower HOG</a:t>
            </a:r>
            <a:endParaRPr lang="en-US" dirty="0">
              <a:solidFill>
                <a:srgbClr val="C00000"/>
              </a:solidFill>
            </a:endParaRPr>
          </a:p>
        </p:txBody>
      </p:sp>
      <p:graphicFrame>
        <p:nvGraphicFramePr>
          <p:cNvPr id="5" name="Content Placeholder 3"/>
          <p:cNvGraphicFramePr>
            <a:graphicFrameLocks noGrp="1"/>
          </p:cNvGraphicFramePr>
          <p:nvPr>
            <p:ph idx="1"/>
            <p:extLst/>
          </p:nvPr>
        </p:nvGraphicFramePr>
        <p:xfrm>
          <a:off x="1066800" y="1143000"/>
          <a:ext cx="6786055" cy="4572009"/>
        </p:xfrm>
        <a:graphic>
          <a:graphicData uri="http://schemas.openxmlformats.org/drawingml/2006/table">
            <a:tbl>
              <a:tblPr firstRow="1" bandRow="1">
                <a:tableStyleId>{5C22544A-7EE6-4342-B048-85BDC9FD1C3A}</a:tableStyleId>
              </a:tblPr>
              <a:tblGrid>
                <a:gridCol w="1466469"/>
                <a:gridCol w="1833055"/>
                <a:gridCol w="1971421"/>
                <a:gridCol w="1515110"/>
              </a:tblGrid>
              <a:tr h="558766">
                <a:tc>
                  <a:txBody>
                    <a:bodyPr/>
                    <a:lstStyle/>
                    <a:p>
                      <a:pPr algn="l" fontAlgn="b"/>
                      <a:r>
                        <a:rPr lang="en-US" sz="1800" u="none" strike="noStrike" dirty="0">
                          <a:effectLst/>
                        </a:rPr>
                        <a:t>Measurement</a:t>
                      </a:r>
                      <a:endParaRPr lang="en-US" sz="1800" b="0" i="0" u="none" strike="noStrike" dirty="0">
                        <a:solidFill>
                          <a:srgbClr val="000000"/>
                        </a:solidFill>
                        <a:effectLst/>
                        <a:latin typeface="Calibri"/>
                      </a:endParaRPr>
                    </a:p>
                  </a:txBody>
                  <a:tcPr marL="9525" marR="9525" marT="9525" marB="0" anchor="b"/>
                </a:tc>
                <a:tc>
                  <a:txBody>
                    <a:bodyPr/>
                    <a:lstStyle/>
                    <a:p>
                      <a:pPr algn="l" fontAlgn="b"/>
                      <a:r>
                        <a:rPr lang="en-US" sz="1800" u="none" strike="noStrike" dirty="0">
                          <a:effectLst/>
                        </a:rPr>
                        <a:t>Manufacturer</a:t>
                      </a:r>
                      <a:endParaRPr lang="en-US" sz="1800" b="0" i="0" u="none" strike="noStrike" dirty="0">
                        <a:solidFill>
                          <a:srgbClr val="000000"/>
                        </a:solidFill>
                        <a:effectLst/>
                        <a:latin typeface="Calibri"/>
                      </a:endParaRPr>
                    </a:p>
                  </a:txBody>
                  <a:tcPr marL="9525" marR="9525" marT="9525" marB="0" anchor="b"/>
                </a:tc>
                <a:tc>
                  <a:txBody>
                    <a:bodyPr/>
                    <a:lstStyle/>
                    <a:p>
                      <a:pPr algn="l" fontAlgn="b"/>
                      <a:r>
                        <a:rPr lang="en-US" sz="1800" u="none" strike="noStrike" dirty="0">
                          <a:effectLst/>
                        </a:rPr>
                        <a:t>Model</a:t>
                      </a:r>
                      <a:endParaRPr lang="en-US" sz="1800" b="0" i="0" u="none" strike="noStrike" dirty="0">
                        <a:solidFill>
                          <a:srgbClr val="000000"/>
                        </a:solidFill>
                        <a:effectLst/>
                        <a:latin typeface="Calibri"/>
                      </a:endParaRPr>
                    </a:p>
                  </a:txBody>
                  <a:tcPr marL="9525" marR="9525" marT="9525" marB="0" anchor="b"/>
                </a:tc>
                <a:tc>
                  <a:txBody>
                    <a:bodyPr/>
                    <a:lstStyle/>
                    <a:p>
                      <a:pPr algn="l" fontAlgn="b"/>
                      <a:r>
                        <a:rPr lang="en-US" sz="1800" u="none" strike="noStrike">
                          <a:effectLst/>
                        </a:rPr>
                        <a:t>Collection freq.</a:t>
                      </a:r>
                      <a:endParaRPr lang="en-US" sz="1800" b="0" i="0" u="none" strike="noStrike">
                        <a:solidFill>
                          <a:srgbClr val="000000"/>
                        </a:solidFill>
                        <a:effectLst/>
                        <a:latin typeface="Calibri"/>
                      </a:endParaRPr>
                    </a:p>
                  </a:txBody>
                  <a:tcPr marL="9525" marR="9525" marT="9525" marB="0" anchor="b"/>
                </a:tc>
              </a:tr>
              <a:tr h="308711">
                <a:tc>
                  <a:txBody>
                    <a:bodyPr/>
                    <a:lstStyle/>
                    <a:p>
                      <a:pPr algn="l" fontAlgn="b"/>
                      <a:r>
                        <a:rPr lang="en-US" sz="1800" u="none" strike="noStrike">
                          <a:effectLst/>
                        </a:rPr>
                        <a:t>[CO2]</a:t>
                      </a:r>
                      <a:endParaRPr lang="en-US" sz="1800" b="0" i="0" u="none" strike="noStrike">
                        <a:solidFill>
                          <a:srgbClr val="000000"/>
                        </a:solidFill>
                        <a:effectLst/>
                        <a:latin typeface="Calibri"/>
                      </a:endParaRPr>
                    </a:p>
                  </a:txBody>
                  <a:tcPr marL="9525" marR="9525" marT="9525" marB="0" anchor="b"/>
                </a:tc>
                <a:tc>
                  <a:txBody>
                    <a:bodyPr/>
                    <a:lstStyle/>
                    <a:p>
                      <a:pPr algn="l" fontAlgn="b"/>
                      <a:r>
                        <a:rPr lang="en-US" sz="1800" u="none" strike="noStrike">
                          <a:effectLst/>
                        </a:rPr>
                        <a:t>Li-cor</a:t>
                      </a:r>
                      <a:endParaRPr lang="en-US" sz="1800" b="0" i="0" u="none" strike="noStrike">
                        <a:solidFill>
                          <a:srgbClr val="000000"/>
                        </a:solidFill>
                        <a:effectLst/>
                        <a:latin typeface="Calibri"/>
                      </a:endParaRPr>
                    </a:p>
                  </a:txBody>
                  <a:tcPr marL="9525" marR="9525" marT="9525" marB="0" anchor="b"/>
                </a:tc>
                <a:tc>
                  <a:txBody>
                    <a:bodyPr/>
                    <a:lstStyle/>
                    <a:p>
                      <a:pPr algn="l" fontAlgn="b"/>
                      <a:r>
                        <a:rPr lang="en-US" sz="1800" u="none" strike="noStrike">
                          <a:effectLst/>
                        </a:rPr>
                        <a:t>LI-7500A</a:t>
                      </a:r>
                      <a:endParaRPr lang="en-US" sz="1800" b="0" i="0" u="none" strike="noStrike">
                        <a:solidFill>
                          <a:srgbClr val="000000"/>
                        </a:solidFill>
                        <a:effectLst/>
                        <a:latin typeface="Calibri"/>
                      </a:endParaRPr>
                    </a:p>
                  </a:txBody>
                  <a:tcPr marL="9525" marR="9525" marT="9525" marB="0" anchor="b"/>
                </a:tc>
                <a:tc>
                  <a:txBody>
                    <a:bodyPr/>
                    <a:lstStyle/>
                    <a:p>
                      <a:pPr algn="l" fontAlgn="b"/>
                      <a:r>
                        <a:rPr lang="en-US" sz="1800" u="none" strike="noStrike">
                          <a:effectLst/>
                        </a:rPr>
                        <a:t>10Hz</a:t>
                      </a:r>
                      <a:endParaRPr lang="en-US" sz="1800" b="0" i="0" u="none" strike="noStrike">
                        <a:solidFill>
                          <a:srgbClr val="000000"/>
                        </a:solidFill>
                        <a:effectLst/>
                        <a:latin typeface="Calibri"/>
                      </a:endParaRPr>
                    </a:p>
                  </a:txBody>
                  <a:tcPr marL="9525" marR="9525" marT="9525" marB="0" anchor="b"/>
                </a:tc>
              </a:tr>
              <a:tr h="308711">
                <a:tc>
                  <a:txBody>
                    <a:bodyPr/>
                    <a:lstStyle/>
                    <a:p>
                      <a:pPr algn="l" fontAlgn="b"/>
                      <a:r>
                        <a:rPr lang="en-US" sz="1800" u="none" strike="noStrike">
                          <a:effectLst/>
                        </a:rPr>
                        <a:t>[H2O]</a:t>
                      </a:r>
                      <a:endParaRPr lang="en-US" sz="1800" b="0" i="0" u="none" strike="noStrike">
                        <a:solidFill>
                          <a:srgbClr val="000000"/>
                        </a:solidFill>
                        <a:effectLst/>
                        <a:latin typeface="Calibri"/>
                      </a:endParaRPr>
                    </a:p>
                  </a:txBody>
                  <a:tcPr marL="9525" marR="9525" marT="9525" marB="0" anchor="b"/>
                </a:tc>
                <a:tc>
                  <a:txBody>
                    <a:bodyPr/>
                    <a:lstStyle/>
                    <a:p>
                      <a:pPr algn="l" fontAlgn="b"/>
                      <a:r>
                        <a:rPr lang="en-US" sz="1800" u="none" strike="noStrike">
                          <a:effectLst/>
                        </a:rPr>
                        <a:t>Li-cor</a:t>
                      </a:r>
                      <a:endParaRPr lang="en-US" sz="1800" b="0" i="0" u="none" strike="noStrike">
                        <a:solidFill>
                          <a:srgbClr val="000000"/>
                        </a:solidFill>
                        <a:effectLst/>
                        <a:latin typeface="Calibri"/>
                      </a:endParaRPr>
                    </a:p>
                  </a:txBody>
                  <a:tcPr marL="9525" marR="9525" marT="9525" marB="0" anchor="b"/>
                </a:tc>
                <a:tc>
                  <a:txBody>
                    <a:bodyPr/>
                    <a:lstStyle/>
                    <a:p>
                      <a:pPr algn="l" fontAlgn="b"/>
                      <a:r>
                        <a:rPr lang="en-US" sz="1800" u="none" strike="noStrike">
                          <a:effectLst/>
                        </a:rPr>
                        <a:t>LI-7500A</a:t>
                      </a:r>
                      <a:endParaRPr lang="en-US" sz="1800" b="0" i="0" u="none" strike="noStrike">
                        <a:solidFill>
                          <a:srgbClr val="000000"/>
                        </a:solidFill>
                        <a:effectLst/>
                        <a:latin typeface="Calibri"/>
                      </a:endParaRPr>
                    </a:p>
                  </a:txBody>
                  <a:tcPr marL="9525" marR="9525" marT="9525" marB="0" anchor="b"/>
                </a:tc>
                <a:tc>
                  <a:txBody>
                    <a:bodyPr/>
                    <a:lstStyle/>
                    <a:p>
                      <a:pPr algn="l" fontAlgn="b"/>
                      <a:r>
                        <a:rPr lang="en-US" sz="1800" u="none" strike="noStrike">
                          <a:effectLst/>
                        </a:rPr>
                        <a:t>10Hz</a:t>
                      </a:r>
                      <a:endParaRPr lang="en-US" sz="1800" b="0" i="0" u="none" strike="noStrike">
                        <a:solidFill>
                          <a:srgbClr val="000000"/>
                        </a:solidFill>
                        <a:effectLst/>
                        <a:latin typeface="Calibri"/>
                      </a:endParaRPr>
                    </a:p>
                  </a:txBody>
                  <a:tcPr marL="9525" marR="9525" marT="9525" marB="0" anchor="b"/>
                </a:tc>
              </a:tr>
              <a:tr h="308711">
                <a:tc>
                  <a:txBody>
                    <a:bodyPr/>
                    <a:lstStyle/>
                    <a:p>
                      <a:pPr algn="l" fontAlgn="b"/>
                      <a:r>
                        <a:rPr lang="en-US" sz="1800" u="none" strike="noStrike">
                          <a:effectLst/>
                        </a:rPr>
                        <a:t>Wind velocity</a:t>
                      </a:r>
                      <a:endParaRPr lang="en-US" sz="1800" b="0" i="0" u="none" strike="noStrike">
                        <a:solidFill>
                          <a:srgbClr val="000000"/>
                        </a:solidFill>
                        <a:effectLst/>
                        <a:latin typeface="Calibri"/>
                      </a:endParaRPr>
                    </a:p>
                  </a:txBody>
                  <a:tcPr marL="9525" marR="9525" marT="9525" marB="0" anchor="b"/>
                </a:tc>
                <a:tc>
                  <a:txBody>
                    <a:bodyPr/>
                    <a:lstStyle/>
                    <a:p>
                      <a:pPr algn="l" fontAlgn="b"/>
                      <a:r>
                        <a:rPr lang="en-US" sz="1800" u="none" strike="noStrike">
                          <a:effectLst/>
                        </a:rPr>
                        <a:t>Campbell Scientific</a:t>
                      </a:r>
                      <a:endParaRPr lang="en-US" sz="1800" b="0" i="0" u="none" strike="noStrike">
                        <a:solidFill>
                          <a:srgbClr val="000000"/>
                        </a:solidFill>
                        <a:effectLst/>
                        <a:latin typeface="Calibri"/>
                      </a:endParaRPr>
                    </a:p>
                  </a:txBody>
                  <a:tcPr marL="9525" marR="9525" marT="9525" marB="0" anchor="b"/>
                </a:tc>
                <a:tc>
                  <a:txBody>
                    <a:bodyPr/>
                    <a:lstStyle/>
                    <a:p>
                      <a:pPr algn="l" fontAlgn="b"/>
                      <a:r>
                        <a:rPr lang="en-US" sz="1800" u="none" strike="noStrike">
                          <a:effectLst/>
                        </a:rPr>
                        <a:t>CSAT3</a:t>
                      </a:r>
                      <a:endParaRPr lang="en-US" sz="1800" b="0" i="0" u="none" strike="noStrike">
                        <a:solidFill>
                          <a:srgbClr val="000000"/>
                        </a:solidFill>
                        <a:effectLst/>
                        <a:latin typeface="Calibri"/>
                      </a:endParaRPr>
                    </a:p>
                  </a:txBody>
                  <a:tcPr marL="9525" marR="9525" marT="9525" marB="0" anchor="b"/>
                </a:tc>
                <a:tc>
                  <a:txBody>
                    <a:bodyPr/>
                    <a:lstStyle/>
                    <a:p>
                      <a:pPr algn="l" fontAlgn="b"/>
                      <a:r>
                        <a:rPr lang="en-US" sz="1800" u="none" strike="noStrike">
                          <a:effectLst/>
                        </a:rPr>
                        <a:t>10Hz</a:t>
                      </a:r>
                      <a:endParaRPr lang="en-US" sz="1800" b="0" i="0" u="none" strike="noStrike">
                        <a:solidFill>
                          <a:srgbClr val="000000"/>
                        </a:solidFill>
                        <a:effectLst/>
                        <a:latin typeface="Calibri"/>
                      </a:endParaRPr>
                    </a:p>
                  </a:txBody>
                  <a:tcPr marL="9525" marR="9525" marT="9525" marB="0" anchor="b"/>
                </a:tc>
              </a:tr>
              <a:tr h="308711">
                <a:tc>
                  <a:txBody>
                    <a:bodyPr/>
                    <a:lstStyle/>
                    <a:p>
                      <a:pPr algn="l" fontAlgn="b"/>
                      <a:r>
                        <a:rPr lang="en-US" sz="1800" u="none" strike="noStrike" dirty="0" smtClean="0">
                          <a:effectLst/>
                        </a:rPr>
                        <a:t>Precipitation</a:t>
                      </a:r>
                      <a:endParaRPr lang="en-US" sz="1800" b="0" i="0" u="none" strike="noStrike" dirty="0">
                        <a:solidFill>
                          <a:srgbClr val="000000"/>
                        </a:solidFill>
                        <a:effectLst/>
                        <a:latin typeface="Calibri"/>
                      </a:endParaRPr>
                    </a:p>
                  </a:txBody>
                  <a:tcPr marL="9525" marR="9525" marT="9525" marB="0" anchor="b"/>
                </a:tc>
                <a:tc>
                  <a:txBody>
                    <a:bodyPr/>
                    <a:lstStyle/>
                    <a:p>
                      <a:pPr algn="l" fontAlgn="b"/>
                      <a:r>
                        <a:rPr lang="en-US" sz="1800" u="none" strike="noStrike">
                          <a:effectLst/>
                        </a:rPr>
                        <a:t>Thies Clima</a:t>
                      </a:r>
                      <a:endParaRPr lang="en-US" sz="1800" b="0" i="0" u="none" strike="noStrike">
                        <a:solidFill>
                          <a:srgbClr val="000000"/>
                        </a:solidFill>
                        <a:effectLst/>
                        <a:latin typeface="Calibri"/>
                      </a:endParaRPr>
                    </a:p>
                  </a:txBody>
                  <a:tcPr marL="9525" marR="9525" marT="9525" marB="0" anchor="b"/>
                </a:tc>
                <a:tc>
                  <a:txBody>
                    <a:bodyPr/>
                    <a:lstStyle/>
                    <a:p>
                      <a:pPr algn="l" fontAlgn="b"/>
                      <a:r>
                        <a:rPr lang="en-US" sz="1800" u="none" strike="noStrike">
                          <a:effectLst/>
                        </a:rPr>
                        <a:t>LPM</a:t>
                      </a:r>
                      <a:endParaRPr lang="en-US" sz="1800" b="0" i="0" u="none" strike="noStrike">
                        <a:solidFill>
                          <a:srgbClr val="000000"/>
                        </a:solidFill>
                        <a:effectLst/>
                        <a:latin typeface="Calibri"/>
                      </a:endParaRPr>
                    </a:p>
                  </a:txBody>
                  <a:tcPr marL="9525" marR="9525" marT="9525" marB="0" anchor="b"/>
                </a:tc>
                <a:tc>
                  <a:txBody>
                    <a:bodyPr/>
                    <a:lstStyle/>
                    <a:p>
                      <a:pPr algn="l" fontAlgn="b"/>
                      <a:r>
                        <a:rPr lang="en-US" sz="1800" u="none" strike="noStrike">
                          <a:effectLst/>
                        </a:rPr>
                        <a:t>30 min</a:t>
                      </a:r>
                      <a:endParaRPr lang="en-US" sz="1800" b="0" i="0" u="none" strike="noStrike">
                        <a:solidFill>
                          <a:srgbClr val="000000"/>
                        </a:solidFill>
                        <a:effectLst/>
                        <a:latin typeface="Calibri"/>
                      </a:endParaRPr>
                    </a:p>
                  </a:txBody>
                  <a:tcPr marL="9525" marR="9525" marT="9525" marB="0" anchor="b"/>
                </a:tc>
              </a:tr>
              <a:tr h="308711">
                <a:tc>
                  <a:txBody>
                    <a:bodyPr/>
                    <a:lstStyle/>
                    <a:p>
                      <a:pPr algn="l" fontAlgn="b"/>
                      <a:r>
                        <a:rPr lang="en-US" sz="1800" u="none" strike="noStrike" dirty="0" err="1">
                          <a:effectLst/>
                        </a:rPr>
                        <a:t>Precip</a:t>
                      </a:r>
                      <a:r>
                        <a:rPr lang="en-US" sz="1800" u="none" strike="noStrike" dirty="0">
                          <a:effectLst/>
                        </a:rPr>
                        <a:t> type</a:t>
                      </a:r>
                      <a:endParaRPr lang="en-US" sz="1800" b="0" i="0" u="none" strike="noStrike" dirty="0">
                        <a:solidFill>
                          <a:srgbClr val="000000"/>
                        </a:solidFill>
                        <a:effectLst/>
                        <a:latin typeface="Calibri"/>
                      </a:endParaRPr>
                    </a:p>
                  </a:txBody>
                  <a:tcPr marL="9525" marR="9525" marT="9525" marB="0" anchor="b"/>
                </a:tc>
                <a:tc>
                  <a:txBody>
                    <a:bodyPr/>
                    <a:lstStyle/>
                    <a:p>
                      <a:pPr algn="l" fontAlgn="b"/>
                      <a:r>
                        <a:rPr lang="en-US" sz="1800" u="none" strike="noStrike">
                          <a:effectLst/>
                        </a:rPr>
                        <a:t>Thies Clima</a:t>
                      </a:r>
                      <a:endParaRPr lang="en-US" sz="1800" b="0" i="0" u="none" strike="noStrike">
                        <a:solidFill>
                          <a:srgbClr val="000000"/>
                        </a:solidFill>
                        <a:effectLst/>
                        <a:latin typeface="Calibri"/>
                      </a:endParaRPr>
                    </a:p>
                  </a:txBody>
                  <a:tcPr marL="9525" marR="9525" marT="9525" marB="0" anchor="b"/>
                </a:tc>
                <a:tc>
                  <a:txBody>
                    <a:bodyPr/>
                    <a:lstStyle/>
                    <a:p>
                      <a:pPr algn="l" fontAlgn="b"/>
                      <a:r>
                        <a:rPr lang="en-US" sz="1800" u="none" strike="noStrike">
                          <a:effectLst/>
                        </a:rPr>
                        <a:t>LPM</a:t>
                      </a:r>
                      <a:endParaRPr lang="en-US" sz="1800" b="0" i="0" u="none" strike="noStrike">
                        <a:solidFill>
                          <a:srgbClr val="000000"/>
                        </a:solidFill>
                        <a:effectLst/>
                        <a:latin typeface="Calibri"/>
                      </a:endParaRPr>
                    </a:p>
                  </a:txBody>
                  <a:tcPr marL="9525" marR="9525" marT="9525" marB="0" anchor="b"/>
                </a:tc>
                <a:tc>
                  <a:txBody>
                    <a:bodyPr/>
                    <a:lstStyle/>
                    <a:p>
                      <a:pPr algn="l" fontAlgn="b"/>
                      <a:r>
                        <a:rPr lang="en-US" sz="1800" u="none" strike="noStrike">
                          <a:effectLst/>
                        </a:rPr>
                        <a:t>30 min</a:t>
                      </a:r>
                      <a:endParaRPr lang="en-US" sz="1800" b="0" i="0" u="none" strike="noStrike">
                        <a:solidFill>
                          <a:srgbClr val="000000"/>
                        </a:solidFill>
                        <a:effectLst/>
                        <a:latin typeface="Calibri"/>
                      </a:endParaRPr>
                    </a:p>
                  </a:txBody>
                  <a:tcPr marL="9525" marR="9525" marT="9525" marB="0" anchor="b"/>
                </a:tc>
              </a:tr>
              <a:tr h="308711">
                <a:tc>
                  <a:txBody>
                    <a:bodyPr/>
                    <a:lstStyle/>
                    <a:p>
                      <a:pPr algn="l" fontAlgn="b"/>
                      <a:r>
                        <a:rPr lang="en-US" sz="1800" u="none" strike="noStrike">
                          <a:effectLst/>
                        </a:rPr>
                        <a:t>Tair</a:t>
                      </a:r>
                      <a:endParaRPr lang="en-US" sz="1800" b="0" i="0" u="none" strike="noStrike">
                        <a:solidFill>
                          <a:srgbClr val="000000"/>
                        </a:solidFill>
                        <a:effectLst/>
                        <a:latin typeface="Calibri"/>
                      </a:endParaRPr>
                    </a:p>
                  </a:txBody>
                  <a:tcPr marL="9525" marR="9525" marT="9525" marB="0" anchor="b"/>
                </a:tc>
                <a:tc>
                  <a:txBody>
                    <a:bodyPr/>
                    <a:lstStyle/>
                    <a:p>
                      <a:pPr algn="l" fontAlgn="b"/>
                      <a:r>
                        <a:rPr lang="en-US" sz="1800" u="none" strike="noStrike">
                          <a:effectLst/>
                        </a:rPr>
                        <a:t>Vaisala</a:t>
                      </a:r>
                      <a:endParaRPr lang="en-US" sz="1800" b="0" i="0" u="none" strike="noStrike">
                        <a:solidFill>
                          <a:srgbClr val="000000"/>
                        </a:solidFill>
                        <a:effectLst/>
                        <a:latin typeface="Calibri"/>
                      </a:endParaRPr>
                    </a:p>
                  </a:txBody>
                  <a:tcPr marL="9525" marR="9525" marT="9525" marB="0" anchor="b"/>
                </a:tc>
                <a:tc>
                  <a:txBody>
                    <a:bodyPr/>
                    <a:lstStyle/>
                    <a:p>
                      <a:pPr algn="l" fontAlgn="b"/>
                      <a:r>
                        <a:rPr lang="en-US" sz="1800" u="none" strike="noStrike">
                          <a:effectLst/>
                        </a:rPr>
                        <a:t>HMP60</a:t>
                      </a:r>
                      <a:endParaRPr lang="en-US" sz="1800" b="0" i="0" u="none" strike="noStrike">
                        <a:solidFill>
                          <a:srgbClr val="000000"/>
                        </a:solidFill>
                        <a:effectLst/>
                        <a:latin typeface="Calibri"/>
                      </a:endParaRPr>
                    </a:p>
                  </a:txBody>
                  <a:tcPr marL="9525" marR="9525" marT="9525" marB="0" anchor="b"/>
                </a:tc>
                <a:tc>
                  <a:txBody>
                    <a:bodyPr/>
                    <a:lstStyle/>
                    <a:p>
                      <a:pPr algn="l" fontAlgn="b"/>
                      <a:r>
                        <a:rPr lang="en-US" sz="1800" u="none" strike="noStrike">
                          <a:effectLst/>
                        </a:rPr>
                        <a:t>30 min</a:t>
                      </a:r>
                      <a:endParaRPr lang="en-US" sz="1800" b="0" i="0" u="none" strike="noStrike">
                        <a:solidFill>
                          <a:srgbClr val="000000"/>
                        </a:solidFill>
                        <a:effectLst/>
                        <a:latin typeface="Calibri"/>
                      </a:endParaRPr>
                    </a:p>
                  </a:txBody>
                  <a:tcPr marL="9525" marR="9525" marT="9525" marB="0" anchor="b"/>
                </a:tc>
              </a:tr>
              <a:tr h="308711">
                <a:tc>
                  <a:txBody>
                    <a:bodyPr/>
                    <a:lstStyle/>
                    <a:p>
                      <a:pPr algn="l" fontAlgn="b"/>
                      <a:r>
                        <a:rPr lang="en-US" sz="1800" u="none" strike="noStrike">
                          <a:effectLst/>
                        </a:rPr>
                        <a:t>Rel Humidity</a:t>
                      </a:r>
                      <a:endParaRPr lang="en-US" sz="1800" b="0" i="0" u="none" strike="noStrike">
                        <a:solidFill>
                          <a:srgbClr val="000000"/>
                        </a:solidFill>
                        <a:effectLst/>
                        <a:latin typeface="Calibri"/>
                      </a:endParaRPr>
                    </a:p>
                  </a:txBody>
                  <a:tcPr marL="9525" marR="9525" marT="9525" marB="0" anchor="b"/>
                </a:tc>
                <a:tc>
                  <a:txBody>
                    <a:bodyPr/>
                    <a:lstStyle/>
                    <a:p>
                      <a:pPr algn="l" fontAlgn="b"/>
                      <a:r>
                        <a:rPr lang="en-US" sz="1800" u="none" strike="noStrike">
                          <a:effectLst/>
                        </a:rPr>
                        <a:t>Vaisala</a:t>
                      </a:r>
                      <a:endParaRPr lang="en-US" sz="1800" b="0" i="0" u="none" strike="noStrike">
                        <a:solidFill>
                          <a:srgbClr val="000000"/>
                        </a:solidFill>
                        <a:effectLst/>
                        <a:latin typeface="Calibri"/>
                      </a:endParaRPr>
                    </a:p>
                  </a:txBody>
                  <a:tcPr marL="9525" marR="9525" marT="9525" marB="0" anchor="b"/>
                </a:tc>
                <a:tc>
                  <a:txBody>
                    <a:bodyPr/>
                    <a:lstStyle/>
                    <a:p>
                      <a:pPr algn="l" fontAlgn="b"/>
                      <a:r>
                        <a:rPr lang="en-US" sz="1800" u="none" strike="noStrike">
                          <a:effectLst/>
                        </a:rPr>
                        <a:t>HMP60</a:t>
                      </a:r>
                      <a:endParaRPr lang="en-US" sz="1800" b="0" i="0" u="none" strike="noStrike">
                        <a:solidFill>
                          <a:srgbClr val="000000"/>
                        </a:solidFill>
                        <a:effectLst/>
                        <a:latin typeface="Calibri"/>
                      </a:endParaRPr>
                    </a:p>
                  </a:txBody>
                  <a:tcPr marL="9525" marR="9525" marT="9525" marB="0" anchor="b"/>
                </a:tc>
                <a:tc>
                  <a:txBody>
                    <a:bodyPr/>
                    <a:lstStyle/>
                    <a:p>
                      <a:pPr algn="l" fontAlgn="b"/>
                      <a:r>
                        <a:rPr lang="en-US" sz="1800" u="none" strike="noStrike">
                          <a:effectLst/>
                        </a:rPr>
                        <a:t>30 min</a:t>
                      </a:r>
                      <a:endParaRPr lang="en-US" sz="1800" b="0" i="0" u="none" strike="noStrike">
                        <a:solidFill>
                          <a:srgbClr val="000000"/>
                        </a:solidFill>
                        <a:effectLst/>
                        <a:latin typeface="Calibri"/>
                      </a:endParaRPr>
                    </a:p>
                  </a:txBody>
                  <a:tcPr marL="9525" marR="9525" marT="9525" marB="0" anchor="b"/>
                </a:tc>
              </a:tr>
              <a:tr h="308711">
                <a:tc>
                  <a:txBody>
                    <a:bodyPr/>
                    <a:lstStyle/>
                    <a:p>
                      <a:pPr algn="l" fontAlgn="b"/>
                      <a:r>
                        <a:rPr lang="en-US" sz="1800" u="none" strike="noStrike" dirty="0" smtClean="0">
                          <a:effectLst/>
                        </a:rPr>
                        <a:t>LW Radiation*</a:t>
                      </a:r>
                      <a:endParaRPr lang="en-US" sz="1800" b="0" i="0" u="none" strike="noStrike" dirty="0">
                        <a:solidFill>
                          <a:srgbClr val="000000"/>
                        </a:solidFill>
                        <a:effectLst/>
                        <a:latin typeface="Calibri"/>
                      </a:endParaRPr>
                    </a:p>
                  </a:txBody>
                  <a:tcPr marL="9525" marR="9525" marT="9525" marB="0" anchor="b"/>
                </a:tc>
                <a:tc>
                  <a:txBody>
                    <a:bodyPr/>
                    <a:lstStyle/>
                    <a:p>
                      <a:pPr algn="l" fontAlgn="b"/>
                      <a:r>
                        <a:rPr lang="en-US" sz="1800" u="none" strike="noStrike">
                          <a:effectLst/>
                        </a:rPr>
                        <a:t>Kipp &amp; Zonen</a:t>
                      </a:r>
                      <a:endParaRPr lang="en-US" sz="1800" b="0" i="0" u="none" strike="noStrike">
                        <a:solidFill>
                          <a:srgbClr val="000000"/>
                        </a:solidFill>
                        <a:effectLst/>
                        <a:latin typeface="Calibri"/>
                      </a:endParaRPr>
                    </a:p>
                  </a:txBody>
                  <a:tcPr marL="9525" marR="9525" marT="9525" marB="0" anchor="b"/>
                </a:tc>
                <a:tc>
                  <a:txBody>
                    <a:bodyPr/>
                    <a:lstStyle/>
                    <a:p>
                      <a:pPr algn="l" fontAlgn="b"/>
                      <a:r>
                        <a:rPr lang="en-US" sz="1800" u="none" strike="noStrike">
                          <a:effectLst/>
                        </a:rPr>
                        <a:t>CGR3</a:t>
                      </a:r>
                      <a:endParaRPr lang="en-US" sz="1800" b="0" i="0" u="none" strike="noStrike">
                        <a:solidFill>
                          <a:srgbClr val="000000"/>
                        </a:solidFill>
                        <a:effectLst/>
                        <a:latin typeface="Calibri"/>
                      </a:endParaRPr>
                    </a:p>
                  </a:txBody>
                  <a:tcPr marL="9525" marR="9525" marT="9525" marB="0" anchor="b"/>
                </a:tc>
                <a:tc>
                  <a:txBody>
                    <a:bodyPr/>
                    <a:lstStyle/>
                    <a:p>
                      <a:pPr algn="l" fontAlgn="b"/>
                      <a:r>
                        <a:rPr lang="en-US" sz="1800" u="none" strike="noStrike">
                          <a:effectLst/>
                        </a:rPr>
                        <a:t>30 min</a:t>
                      </a:r>
                      <a:endParaRPr lang="en-US" sz="1800" b="0" i="0" u="none" strike="noStrike">
                        <a:solidFill>
                          <a:srgbClr val="000000"/>
                        </a:solidFill>
                        <a:effectLst/>
                        <a:latin typeface="Calibri"/>
                      </a:endParaRPr>
                    </a:p>
                  </a:txBody>
                  <a:tcPr marL="9525" marR="9525" marT="9525" marB="0" anchor="b"/>
                </a:tc>
              </a:tr>
              <a:tr h="308711">
                <a:tc>
                  <a:txBody>
                    <a:bodyPr/>
                    <a:lstStyle/>
                    <a:p>
                      <a:pPr algn="l" fontAlgn="b"/>
                      <a:r>
                        <a:rPr lang="en-US" sz="1800" u="none" strike="noStrike" dirty="0">
                          <a:effectLst/>
                        </a:rPr>
                        <a:t>SW </a:t>
                      </a:r>
                      <a:r>
                        <a:rPr lang="en-US" sz="1800" u="none" strike="noStrike" dirty="0" smtClean="0">
                          <a:effectLst/>
                        </a:rPr>
                        <a:t>Radiation*</a:t>
                      </a:r>
                      <a:endParaRPr lang="en-US" sz="1800" b="0" i="0" u="none" strike="noStrike" dirty="0">
                        <a:solidFill>
                          <a:srgbClr val="000000"/>
                        </a:solidFill>
                        <a:effectLst/>
                        <a:latin typeface="Calibri"/>
                      </a:endParaRPr>
                    </a:p>
                  </a:txBody>
                  <a:tcPr marL="9525" marR="9525" marT="9525" marB="0" anchor="b"/>
                </a:tc>
                <a:tc>
                  <a:txBody>
                    <a:bodyPr/>
                    <a:lstStyle/>
                    <a:p>
                      <a:pPr algn="l" fontAlgn="b"/>
                      <a:r>
                        <a:rPr lang="en-US" sz="1800" u="none" strike="noStrike">
                          <a:effectLst/>
                        </a:rPr>
                        <a:t>Kipp &amp; Zonen</a:t>
                      </a:r>
                      <a:endParaRPr lang="en-US" sz="1800" b="0" i="0" u="none" strike="noStrike">
                        <a:solidFill>
                          <a:srgbClr val="000000"/>
                        </a:solidFill>
                        <a:effectLst/>
                        <a:latin typeface="Calibri"/>
                      </a:endParaRPr>
                    </a:p>
                  </a:txBody>
                  <a:tcPr marL="9525" marR="9525" marT="9525" marB="0" anchor="b"/>
                </a:tc>
                <a:tc>
                  <a:txBody>
                    <a:bodyPr/>
                    <a:lstStyle/>
                    <a:p>
                      <a:pPr algn="l" fontAlgn="b"/>
                      <a:r>
                        <a:rPr lang="en-US" sz="1800" u="none" strike="noStrike">
                          <a:effectLst/>
                        </a:rPr>
                        <a:t>CMP3</a:t>
                      </a:r>
                      <a:endParaRPr lang="en-US" sz="1800" b="0" i="0" u="none" strike="noStrike">
                        <a:solidFill>
                          <a:srgbClr val="000000"/>
                        </a:solidFill>
                        <a:effectLst/>
                        <a:latin typeface="Calibri"/>
                      </a:endParaRPr>
                    </a:p>
                  </a:txBody>
                  <a:tcPr marL="9525" marR="9525" marT="9525" marB="0" anchor="b"/>
                </a:tc>
                <a:tc>
                  <a:txBody>
                    <a:bodyPr/>
                    <a:lstStyle/>
                    <a:p>
                      <a:pPr algn="l" fontAlgn="b"/>
                      <a:r>
                        <a:rPr lang="en-US" sz="1800" u="none" strike="noStrike">
                          <a:effectLst/>
                        </a:rPr>
                        <a:t>30 min</a:t>
                      </a:r>
                      <a:endParaRPr lang="en-US" sz="1800" b="0" i="0" u="none" strike="noStrike">
                        <a:solidFill>
                          <a:srgbClr val="000000"/>
                        </a:solidFill>
                        <a:effectLst/>
                        <a:latin typeface="Calibri"/>
                      </a:endParaRPr>
                    </a:p>
                  </a:txBody>
                  <a:tcPr marL="9525" marR="9525" marT="9525" marB="0" anchor="b"/>
                </a:tc>
              </a:tr>
              <a:tr h="308711">
                <a:tc>
                  <a:txBody>
                    <a:bodyPr/>
                    <a:lstStyle/>
                    <a:p>
                      <a:pPr algn="l" fontAlgn="b"/>
                      <a:r>
                        <a:rPr lang="en-US" sz="1800" u="none" strike="noStrike" dirty="0">
                          <a:effectLst/>
                        </a:rPr>
                        <a:t>Snow </a:t>
                      </a:r>
                      <a:r>
                        <a:rPr lang="en-US" sz="1800" u="none" strike="noStrike" dirty="0" smtClean="0">
                          <a:effectLst/>
                        </a:rPr>
                        <a:t>depth†</a:t>
                      </a:r>
                      <a:endParaRPr lang="en-US" sz="1800" b="0" i="0" u="none" strike="noStrike" dirty="0">
                        <a:solidFill>
                          <a:srgbClr val="000000"/>
                        </a:solidFill>
                        <a:effectLst/>
                        <a:latin typeface="Calibri"/>
                      </a:endParaRPr>
                    </a:p>
                  </a:txBody>
                  <a:tcPr marL="9525" marR="9525" marT="9525" marB="0" anchor="b"/>
                </a:tc>
                <a:tc>
                  <a:txBody>
                    <a:bodyPr/>
                    <a:lstStyle/>
                    <a:p>
                      <a:pPr algn="l" fontAlgn="b"/>
                      <a:r>
                        <a:rPr lang="en-US" sz="1800" u="none" strike="noStrike">
                          <a:effectLst/>
                        </a:rPr>
                        <a:t>Campbell Scientific</a:t>
                      </a:r>
                      <a:endParaRPr lang="en-US" sz="1800" b="0" i="0" u="none" strike="noStrike">
                        <a:solidFill>
                          <a:srgbClr val="000000"/>
                        </a:solidFill>
                        <a:effectLst/>
                        <a:latin typeface="Calibri"/>
                      </a:endParaRPr>
                    </a:p>
                  </a:txBody>
                  <a:tcPr marL="9525" marR="9525" marT="9525" marB="0" anchor="b"/>
                </a:tc>
                <a:tc>
                  <a:txBody>
                    <a:bodyPr/>
                    <a:lstStyle/>
                    <a:p>
                      <a:pPr algn="l" fontAlgn="b"/>
                      <a:r>
                        <a:rPr lang="en-US" sz="1800" u="none" strike="noStrike">
                          <a:effectLst/>
                        </a:rPr>
                        <a:t>SR50A</a:t>
                      </a:r>
                      <a:endParaRPr lang="en-US" sz="1800" b="0" i="0" u="none" strike="noStrike">
                        <a:solidFill>
                          <a:srgbClr val="000000"/>
                        </a:solidFill>
                        <a:effectLst/>
                        <a:latin typeface="Calibri"/>
                      </a:endParaRPr>
                    </a:p>
                  </a:txBody>
                  <a:tcPr marL="9525" marR="9525" marT="9525" marB="0" anchor="b"/>
                </a:tc>
                <a:tc>
                  <a:txBody>
                    <a:bodyPr/>
                    <a:lstStyle/>
                    <a:p>
                      <a:pPr algn="l" fontAlgn="b"/>
                      <a:r>
                        <a:rPr lang="en-US" sz="1800" u="none" strike="noStrike">
                          <a:effectLst/>
                        </a:rPr>
                        <a:t>30 min</a:t>
                      </a:r>
                      <a:endParaRPr lang="en-US" sz="1800" b="0" i="0" u="none" strike="noStrike">
                        <a:solidFill>
                          <a:srgbClr val="000000"/>
                        </a:solidFill>
                        <a:effectLst/>
                        <a:latin typeface="Calibri"/>
                      </a:endParaRPr>
                    </a:p>
                  </a:txBody>
                  <a:tcPr marL="9525" marR="9525" marT="9525" marB="0" anchor="b"/>
                </a:tc>
              </a:tr>
              <a:tr h="308711">
                <a:tc>
                  <a:txBody>
                    <a:bodyPr/>
                    <a:lstStyle/>
                    <a:p>
                      <a:pPr algn="l" fontAlgn="b"/>
                      <a:r>
                        <a:rPr lang="en-US" sz="1800" u="none" strike="noStrike">
                          <a:effectLst/>
                        </a:rPr>
                        <a:t>Digital Imagery</a:t>
                      </a:r>
                      <a:endParaRPr lang="en-US" sz="1800" b="0" i="0" u="none" strike="noStrike">
                        <a:solidFill>
                          <a:srgbClr val="000000"/>
                        </a:solidFill>
                        <a:effectLst/>
                        <a:latin typeface="Calibri"/>
                      </a:endParaRPr>
                    </a:p>
                  </a:txBody>
                  <a:tcPr marL="9525" marR="9525" marT="9525" marB="0" anchor="b"/>
                </a:tc>
                <a:tc>
                  <a:txBody>
                    <a:bodyPr/>
                    <a:lstStyle/>
                    <a:p>
                      <a:pPr algn="l" fontAlgn="b"/>
                      <a:r>
                        <a:rPr lang="en-US" sz="1800" u="none" strike="noStrike">
                          <a:effectLst/>
                        </a:rPr>
                        <a:t>Campbell Scientific</a:t>
                      </a:r>
                      <a:endParaRPr lang="en-US" sz="1800" b="0" i="0" u="none" strike="noStrike">
                        <a:solidFill>
                          <a:srgbClr val="000000"/>
                        </a:solidFill>
                        <a:effectLst/>
                        <a:latin typeface="Calibri"/>
                      </a:endParaRPr>
                    </a:p>
                  </a:txBody>
                  <a:tcPr marL="9525" marR="9525" marT="9525" marB="0" anchor="b"/>
                </a:tc>
                <a:tc>
                  <a:txBody>
                    <a:bodyPr/>
                    <a:lstStyle/>
                    <a:p>
                      <a:pPr algn="l" fontAlgn="b"/>
                      <a:r>
                        <a:rPr lang="en-US" sz="1800" u="none" strike="noStrike">
                          <a:effectLst/>
                        </a:rPr>
                        <a:t>CC5MPX</a:t>
                      </a:r>
                      <a:endParaRPr lang="en-US" sz="1800" b="0" i="0" u="none" strike="noStrike">
                        <a:solidFill>
                          <a:srgbClr val="000000"/>
                        </a:solidFill>
                        <a:effectLst/>
                        <a:latin typeface="Calibri"/>
                      </a:endParaRPr>
                    </a:p>
                  </a:txBody>
                  <a:tcPr marL="9525" marR="9525" marT="9525" marB="0" anchor="b"/>
                </a:tc>
                <a:tc>
                  <a:txBody>
                    <a:bodyPr/>
                    <a:lstStyle/>
                    <a:p>
                      <a:pPr algn="l" fontAlgn="b"/>
                      <a:r>
                        <a:rPr lang="en-US" sz="1800" u="none" strike="noStrike">
                          <a:effectLst/>
                        </a:rPr>
                        <a:t>24 hr</a:t>
                      </a:r>
                      <a:endParaRPr lang="en-US" sz="1800" b="0" i="0" u="none" strike="noStrike">
                        <a:solidFill>
                          <a:srgbClr val="000000"/>
                        </a:solidFill>
                        <a:effectLst/>
                        <a:latin typeface="Calibri"/>
                      </a:endParaRPr>
                    </a:p>
                  </a:txBody>
                  <a:tcPr marL="9525" marR="9525" marT="9525" marB="0" anchor="b"/>
                </a:tc>
              </a:tr>
              <a:tr h="308711">
                <a:tc>
                  <a:txBody>
                    <a:bodyPr/>
                    <a:lstStyle/>
                    <a:p>
                      <a:pPr algn="l" fontAlgn="b"/>
                      <a:endParaRPr lang="en-US" sz="1800" b="0" i="0" u="none" strike="noStrike" dirty="0">
                        <a:solidFill>
                          <a:srgbClr val="000000"/>
                        </a:solidFill>
                        <a:effectLst/>
                        <a:latin typeface="Calibri"/>
                      </a:endParaRPr>
                    </a:p>
                  </a:txBody>
                  <a:tcPr marL="9525" marR="9525" marT="9525" marB="0" anchor="b"/>
                </a:tc>
                <a:tc>
                  <a:txBody>
                    <a:bodyPr/>
                    <a:lstStyle/>
                    <a:p>
                      <a:pPr algn="l" fontAlgn="b"/>
                      <a:endParaRPr lang="en-US" sz="1800" b="0" i="0" u="none" strike="noStrike">
                        <a:solidFill>
                          <a:srgbClr val="000000"/>
                        </a:solidFill>
                        <a:effectLst/>
                        <a:latin typeface="Calibri"/>
                      </a:endParaRPr>
                    </a:p>
                  </a:txBody>
                  <a:tcPr marL="9525" marR="9525" marT="9525" marB="0" anchor="b"/>
                </a:tc>
                <a:tc>
                  <a:txBody>
                    <a:bodyPr/>
                    <a:lstStyle/>
                    <a:p>
                      <a:pPr algn="l" fontAlgn="b"/>
                      <a:endParaRPr lang="en-US" sz="1800" b="0" i="0" u="none" strike="noStrike">
                        <a:solidFill>
                          <a:srgbClr val="000000"/>
                        </a:solidFill>
                        <a:effectLst/>
                        <a:latin typeface="Calibri"/>
                      </a:endParaRPr>
                    </a:p>
                  </a:txBody>
                  <a:tcPr marL="9525" marR="9525" marT="9525" marB="0" anchor="b"/>
                </a:tc>
                <a:tc>
                  <a:txBody>
                    <a:bodyPr/>
                    <a:lstStyle/>
                    <a:p>
                      <a:pPr algn="l" fontAlgn="b"/>
                      <a:endParaRPr lang="en-US" sz="1800" b="0" i="0" u="none" strike="noStrike">
                        <a:solidFill>
                          <a:srgbClr val="000000"/>
                        </a:solidFill>
                        <a:effectLst/>
                        <a:latin typeface="Calibri"/>
                      </a:endParaRPr>
                    </a:p>
                  </a:txBody>
                  <a:tcPr marL="9525" marR="9525" marT="9525" marB="0" anchor="b"/>
                </a:tc>
              </a:tr>
              <a:tr h="308711">
                <a:tc>
                  <a:txBody>
                    <a:bodyPr/>
                    <a:lstStyle/>
                    <a:p>
                      <a:pPr algn="l" fontAlgn="b"/>
                      <a:r>
                        <a:rPr lang="en-US" sz="1800" u="none" strike="noStrike" dirty="0">
                          <a:effectLst/>
                        </a:rPr>
                        <a:t>Soil </a:t>
                      </a:r>
                      <a:r>
                        <a:rPr lang="en-US" sz="1800" u="none" strike="noStrike" dirty="0" smtClean="0">
                          <a:effectLst/>
                        </a:rPr>
                        <a:t>moisture†</a:t>
                      </a:r>
                      <a:endParaRPr lang="en-US" sz="1800" b="0" i="0" u="none" strike="noStrike" dirty="0">
                        <a:solidFill>
                          <a:srgbClr val="000000"/>
                        </a:solidFill>
                        <a:effectLst/>
                        <a:latin typeface="Calibri"/>
                      </a:endParaRPr>
                    </a:p>
                  </a:txBody>
                  <a:tcPr marL="9525" marR="9525" marT="9525" marB="0" anchor="b"/>
                </a:tc>
                <a:tc>
                  <a:txBody>
                    <a:bodyPr/>
                    <a:lstStyle/>
                    <a:p>
                      <a:pPr algn="l" fontAlgn="b"/>
                      <a:r>
                        <a:rPr lang="en-US" sz="1800" u="none" strike="noStrike">
                          <a:effectLst/>
                        </a:rPr>
                        <a:t>Hydroinnova </a:t>
                      </a:r>
                      <a:endParaRPr lang="en-US" sz="1800" b="0" i="0" u="none" strike="noStrike">
                        <a:solidFill>
                          <a:srgbClr val="000000"/>
                        </a:solidFill>
                        <a:effectLst/>
                        <a:latin typeface="Calibri"/>
                      </a:endParaRPr>
                    </a:p>
                  </a:txBody>
                  <a:tcPr marL="9525" marR="9525" marT="9525" marB="0" anchor="b"/>
                </a:tc>
                <a:tc>
                  <a:txBody>
                    <a:bodyPr/>
                    <a:lstStyle/>
                    <a:p>
                      <a:pPr algn="l" fontAlgn="b"/>
                      <a:r>
                        <a:rPr lang="en-US" sz="1800" u="none" strike="noStrike">
                          <a:effectLst/>
                        </a:rPr>
                        <a:t>CRS-2000 (COSMOS)</a:t>
                      </a:r>
                      <a:endParaRPr lang="en-US" sz="1800" b="0" i="0" u="none" strike="noStrike">
                        <a:solidFill>
                          <a:srgbClr val="000000"/>
                        </a:solidFill>
                        <a:effectLst/>
                        <a:latin typeface="Calibri"/>
                      </a:endParaRPr>
                    </a:p>
                  </a:txBody>
                  <a:tcPr marL="9525" marR="9525" marT="9525" marB="0" anchor="b"/>
                </a:tc>
                <a:tc>
                  <a:txBody>
                    <a:bodyPr/>
                    <a:lstStyle/>
                    <a:p>
                      <a:pPr algn="l" fontAlgn="b"/>
                      <a:r>
                        <a:rPr lang="en-US" sz="1800" u="none" strike="noStrike" dirty="0">
                          <a:effectLst/>
                        </a:rPr>
                        <a:t>30 min</a:t>
                      </a:r>
                      <a:endParaRPr lang="en-US" sz="1800" b="0" i="0" u="none" strike="noStrike" dirty="0">
                        <a:solidFill>
                          <a:srgbClr val="000000"/>
                        </a:solidFill>
                        <a:effectLst/>
                        <a:latin typeface="Calibri"/>
                      </a:endParaRPr>
                    </a:p>
                  </a:txBody>
                  <a:tcPr marL="9525" marR="9525" marT="9525" marB="0" anchor="b"/>
                </a:tc>
              </a:tr>
            </a:tbl>
          </a:graphicData>
        </a:graphic>
      </p:graphicFrame>
      <p:sp>
        <p:nvSpPr>
          <p:cNvPr id="2" name="TextBox 1"/>
          <p:cNvSpPr txBox="1"/>
          <p:nvPr/>
        </p:nvSpPr>
        <p:spPr>
          <a:xfrm>
            <a:off x="1130607" y="5791200"/>
            <a:ext cx="6717993" cy="954107"/>
          </a:xfrm>
          <a:prstGeom prst="rect">
            <a:avLst/>
          </a:prstGeom>
          <a:noFill/>
        </p:spPr>
        <p:txBody>
          <a:bodyPr wrap="none" rtlCol="0">
            <a:spAutoFit/>
          </a:bodyPr>
          <a:lstStyle/>
          <a:p>
            <a:r>
              <a:rPr lang="en-US" sz="1400" dirty="0" smtClean="0"/>
              <a:t>Tower HOG system is a minimal set of sensors to support eddy covariance and micro-</a:t>
            </a:r>
          </a:p>
          <a:p>
            <a:r>
              <a:rPr lang="en-US" sz="1400" dirty="0" smtClean="0"/>
              <a:t>meteorological studies. Instrumentation is consistent with sensors currently at Shale Hills.</a:t>
            </a:r>
          </a:p>
          <a:p>
            <a:r>
              <a:rPr lang="en-US" sz="1400" dirty="0" smtClean="0"/>
              <a:t>*--upwelling radiation at tower (paired with </a:t>
            </a:r>
            <a:r>
              <a:rPr lang="en-US" sz="1400" dirty="0" err="1" smtClean="0"/>
              <a:t>downwelling</a:t>
            </a:r>
            <a:r>
              <a:rPr lang="en-US" sz="1400" dirty="0" smtClean="0"/>
              <a:t> at Shale Hills)</a:t>
            </a:r>
          </a:p>
          <a:p>
            <a:r>
              <a:rPr lang="en-US" sz="1400" dirty="0" smtClean="0"/>
              <a:t>†--designed as part of tower system but will be deployed at a Ground HOG location</a:t>
            </a:r>
            <a:endParaRPr lang="en-US" sz="1400" dirty="0"/>
          </a:p>
        </p:txBody>
      </p:sp>
    </p:spTree>
    <p:extLst>
      <p:ext uri="{BB962C8B-B14F-4D97-AF65-F5344CB8AC3E}">
        <p14:creationId xmlns:p14="http://schemas.microsoft.com/office/powerpoint/2010/main" val="34333562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Tower HOG</a:t>
            </a:r>
            <a:endParaRPr lang="en-US" dirty="0">
              <a:solidFill>
                <a:srgbClr val="C00000"/>
              </a:solidFill>
            </a:endParaRPr>
          </a:p>
        </p:txBody>
      </p:sp>
      <p:grpSp>
        <p:nvGrpSpPr>
          <p:cNvPr id="49" name="Group 48"/>
          <p:cNvGrpSpPr/>
          <p:nvPr/>
        </p:nvGrpSpPr>
        <p:grpSpPr>
          <a:xfrm>
            <a:off x="533400" y="1447800"/>
            <a:ext cx="5244168" cy="4608730"/>
            <a:chOff x="228600" y="1600200"/>
            <a:chExt cx="5244168" cy="4608730"/>
          </a:xfrm>
        </p:grpSpPr>
        <p:grpSp>
          <p:nvGrpSpPr>
            <p:cNvPr id="30" name="Group 29"/>
            <p:cNvGrpSpPr/>
            <p:nvPr/>
          </p:nvGrpSpPr>
          <p:grpSpPr>
            <a:xfrm>
              <a:off x="1447800" y="1600200"/>
              <a:ext cx="838200" cy="3733800"/>
              <a:chOff x="1447800" y="2286000"/>
              <a:chExt cx="304800" cy="3048000"/>
            </a:xfrm>
          </p:grpSpPr>
          <p:cxnSp>
            <p:nvCxnSpPr>
              <p:cNvPr id="5" name="Straight Connector 4"/>
              <p:cNvCxnSpPr/>
              <p:nvPr/>
            </p:nvCxnSpPr>
            <p:spPr>
              <a:xfrm>
                <a:off x="1447800" y="2286000"/>
                <a:ext cx="0" cy="3048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752600" y="2286000"/>
                <a:ext cx="0" cy="3048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447800" y="2286000"/>
                <a:ext cx="304800" cy="381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447800" y="2286000"/>
                <a:ext cx="304800" cy="381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447800" y="2667000"/>
                <a:ext cx="304800" cy="381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447800" y="2667000"/>
                <a:ext cx="304800" cy="381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447800" y="3048000"/>
                <a:ext cx="304800" cy="381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447800" y="3048000"/>
                <a:ext cx="304800" cy="381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447800" y="3429000"/>
                <a:ext cx="304800" cy="381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447800" y="3429000"/>
                <a:ext cx="304800" cy="381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447800" y="3810000"/>
                <a:ext cx="304800" cy="381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447800" y="3810000"/>
                <a:ext cx="304800" cy="381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447800" y="4191000"/>
                <a:ext cx="304800" cy="381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447800" y="4191000"/>
                <a:ext cx="304800" cy="381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447800" y="4572000"/>
                <a:ext cx="304800" cy="381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1447800" y="4572000"/>
                <a:ext cx="304800" cy="381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447800" y="4953000"/>
                <a:ext cx="304800" cy="381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1447800" y="4953000"/>
                <a:ext cx="304800" cy="381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p:cNvCxnSpPr/>
            <p:nvPr/>
          </p:nvCxnSpPr>
          <p:spPr>
            <a:xfrm flipH="1">
              <a:off x="1219200" y="2667000"/>
              <a:ext cx="144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667000" y="2392647"/>
              <a:ext cx="2805768" cy="677108"/>
            </a:xfrm>
            <a:prstGeom prst="rect">
              <a:avLst/>
            </a:prstGeom>
            <a:noFill/>
          </p:spPr>
          <p:txBody>
            <a:bodyPr wrap="none" rtlCol="0">
              <a:spAutoFit/>
            </a:bodyPr>
            <a:lstStyle/>
            <a:p>
              <a:r>
                <a:rPr lang="en-US" dirty="0" smtClean="0"/>
                <a:t>3D wind, [CO</a:t>
              </a:r>
              <a:r>
                <a:rPr lang="en-US" baseline="-25000" dirty="0" smtClean="0"/>
                <a:t>2</a:t>
              </a:r>
              <a:r>
                <a:rPr lang="en-US" sz="2000" dirty="0" smtClean="0"/>
                <a:t>], [H</a:t>
              </a:r>
              <a:r>
                <a:rPr lang="en-US" sz="2000" baseline="-25000" dirty="0" smtClean="0"/>
                <a:t>2</a:t>
              </a:r>
              <a:r>
                <a:rPr lang="en-US" sz="2000" dirty="0" smtClean="0"/>
                <a:t>O]</a:t>
              </a:r>
              <a:r>
                <a:rPr lang="en-US" dirty="0" smtClean="0"/>
                <a:t>,</a:t>
              </a:r>
              <a:r>
                <a:rPr lang="en-US" dirty="0"/>
                <a:t> </a:t>
              </a:r>
              <a:r>
                <a:rPr lang="en-US" dirty="0" err="1"/>
                <a:t>Tair</a:t>
              </a:r>
              <a:r>
                <a:rPr lang="en-US" dirty="0"/>
                <a:t>, </a:t>
              </a:r>
              <a:endParaRPr lang="en-US" dirty="0" smtClean="0"/>
            </a:p>
            <a:p>
              <a:r>
                <a:rPr lang="en-US" dirty="0" smtClean="0"/>
                <a:t>RH</a:t>
              </a:r>
              <a:r>
                <a:rPr lang="en-US" dirty="0"/>
                <a:t>,</a:t>
              </a:r>
              <a:r>
                <a:rPr lang="en-US" dirty="0" smtClean="0"/>
                <a:t> radiometers, camera</a:t>
              </a:r>
              <a:endParaRPr lang="en-US" dirty="0"/>
            </a:p>
          </p:txBody>
        </p:sp>
        <p:cxnSp>
          <p:nvCxnSpPr>
            <p:cNvPr id="34" name="Straight Connector 33"/>
            <p:cNvCxnSpPr/>
            <p:nvPr/>
          </p:nvCxnSpPr>
          <p:spPr>
            <a:xfrm flipH="1">
              <a:off x="1219200" y="4572000"/>
              <a:ext cx="144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2667000" y="4355068"/>
              <a:ext cx="598241" cy="369332"/>
            </a:xfrm>
            <a:prstGeom prst="rect">
              <a:avLst/>
            </a:prstGeom>
            <a:noFill/>
          </p:spPr>
          <p:txBody>
            <a:bodyPr wrap="none" rtlCol="0">
              <a:spAutoFit/>
            </a:bodyPr>
            <a:lstStyle/>
            <a:p>
              <a:r>
                <a:rPr lang="en-US" dirty="0" smtClean="0"/>
                <a:t>LPM</a:t>
              </a:r>
              <a:endParaRPr lang="en-US" dirty="0"/>
            </a:p>
          </p:txBody>
        </p:sp>
        <p:cxnSp>
          <p:nvCxnSpPr>
            <p:cNvPr id="36" name="Straight Connector 35"/>
            <p:cNvCxnSpPr/>
            <p:nvPr/>
          </p:nvCxnSpPr>
          <p:spPr>
            <a:xfrm flipH="1">
              <a:off x="1219200" y="4941332"/>
              <a:ext cx="144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2667000" y="4724400"/>
              <a:ext cx="1209049" cy="369332"/>
            </a:xfrm>
            <a:prstGeom prst="rect">
              <a:avLst/>
            </a:prstGeom>
            <a:noFill/>
          </p:spPr>
          <p:txBody>
            <a:bodyPr wrap="none" rtlCol="0">
              <a:spAutoFit/>
            </a:bodyPr>
            <a:lstStyle/>
            <a:p>
              <a:r>
                <a:rPr lang="en-US" dirty="0" err="1" smtClean="0"/>
                <a:t>Datalogger</a:t>
              </a:r>
              <a:endParaRPr lang="en-US" dirty="0"/>
            </a:p>
          </p:txBody>
        </p:sp>
        <p:sp>
          <p:nvSpPr>
            <p:cNvPr id="40" name="TextBox 39"/>
            <p:cNvSpPr txBox="1"/>
            <p:nvPr/>
          </p:nvSpPr>
          <p:spPr>
            <a:xfrm>
              <a:off x="620959" y="2476500"/>
              <a:ext cx="655949" cy="369332"/>
            </a:xfrm>
            <a:prstGeom prst="rect">
              <a:avLst/>
            </a:prstGeom>
            <a:noFill/>
          </p:spPr>
          <p:txBody>
            <a:bodyPr wrap="none" rtlCol="0">
              <a:spAutoFit/>
            </a:bodyPr>
            <a:lstStyle/>
            <a:p>
              <a:r>
                <a:rPr lang="en-US" dirty="0" smtClean="0"/>
                <a:t>30 m</a:t>
              </a:r>
              <a:endParaRPr lang="en-US" dirty="0"/>
            </a:p>
          </p:txBody>
        </p:sp>
        <p:sp>
          <p:nvSpPr>
            <p:cNvPr id="41" name="TextBox 40"/>
            <p:cNvSpPr txBox="1"/>
            <p:nvPr/>
          </p:nvSpPr>
          <p:spPr>
            <a:xfrm>
              <a:off x="680270" y="4355068"/>
              <a:ext cx="538930" cy="369332"/>
            </a:xfrm>
            <a:prstGeom prst="rect">
              <a:avLst/>
            </a:prstGeom>
            <a:noFill/>
          </p:spPr>
          <p:txBody>
            <a:bodyPr wrap="none" rtlCol="0">
              <a:spAutoFit/>
            </a:bodyPr>
            <a:lstStyle/>
            <a:p>
              <a:r>
                <a:rPr lang="en-US" dirty="0"/>
                <a:t>2</a:t>
              </a:r>
              <a:r>
                <a:rPr lang="en-US" dirty="0" smtClean="0"/>
                <a:t> m</a:t>
              </a:r>
              <a:endParaRPr lang="en-US" dirty="0"/>
            </a:p>
          </p:txBody>
        </p:sp>
        <p:sp>
          <p:nvSpPr>
            <p:cNvPr id="42" name="TextBox 41"/>
            <p:cNvSpPr txBox="1"/>
            <p:nvPr/>
          </p:nvSpPr>
          <p:spPr>
            <a:xfrm>
              <a:off x="685800" y="4736068"/>
              <a:ext cx="538930" cy="369332"/>
            </a:xfrm>
            <a:prstGeom prst="rect">
              <a:avLst/>
            </a:prstGeom>
            <a:noFill/>
          </p:spPr>
          <p:txBody>
            <a:bodyPr wrap="none" rtlCol="0">
              <a:spAutoFit/>
            </a:bodyPr>
            <a:lstStyle/>
            <a:p>
              <a:r>
                <a:rPr lang="en-US" dirty="0" smtClean="0"/>
                <a:t>1 m</a:t>
              </a:r>
              <a:endParaRPr lang="en-US" dirty="0"/>
            </a:p>
          </p:txBody>
        </p:sp>
        <p:sp>
          <p:nvSpPr>
            <p:cNvPr id="43" name="Rectangle 42"/>
            <p:cNvSpPr/>
            <p:nvPr/>
          </p:nvSpPr>
          <p:spPr>
            <a:xfrm>
              <a:off x="4035248" y="4800600"/>
              <a:ext cx="1153151" cy="533400"/>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3876049" y="5562599"/>
              <a:ext cx="1552861" cy="646331"/>
            </a:xfrm>
            <a:prstGeom prst="rect">
              <a:avLst/>
            </a:prstGeom>
            <a:noFill/>
          </p:spPr>
          <p:txBody>
            <a:bodyPr wrap="none" rtlCol="0">
              <a:spAutoFit/>
            </a:bodyPr>
            <a:lstStyle/>
            <a:p>
              <a:r>
                <a:rPr lang="en-US" dirty="0" smtClean="0"/>
                <a:t>Power supply</a:t>
              </a:r>
            </a:p>
            <a:p>
              <a:r>
                <a:rPr lang="en-US" dirty="0" smtClean="0"/>
                <a:t>(Crown Castle)</a:t>
              </a:r>
              <a:endParaRPr lang="en-US" dirty="0"/>
            </a:p>
          </p:txBody>
        </p:sp>
        <p:cxnSp>
          <p:nvCxnSpPr>
            <p:cNvPr id="46" name="Straight Connector 45"/>
            <p:cNvCxnSpPr/>
            <p:nvPr/>
          </p:nvCxnSpPr>
          <p:spPr>
            <a:xfrm>
              <a:off x="228600" y="5334000"/>
              <a:ext cx="5200310" cy="0"/>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5943601" y="1547722"/>
            <a:ext cx="3048000" cy="3139321"/>
          </a:xfrm>
          <a:prstGeom prst="rect">
            <a:avLst/>
          </a:prstGeom>
          <a:noFill/>
        </p:spPr>
        <p:txBody>
          <a:bodyPr wrap="square" rtlCol="0">
            <a:spAutoFit/>
          </a:bodyPr>
          <a:lstStyle/>
          <a:p>
            <a:r>
              <a:rPr lang="en-US" dirty="0" smtClean="0"/>
              <a:t>Garner Run Tower Status:</a:t>
            </a:r>
          </a:p>
          <a:p>
            <a:endParaRPr lang="en-US" dirty="0"/>
          </a:p>
          <a:p>
            <a:pPr marL="285750" indent="-285750">
              <a:buFont typeface="Arial" panose="020B0604020202020204" pitchFamily="34" charset="0"/>
              <a:buChar char="•"/>
            </a:pPr>
            <a:r>
              <a:rPr lang="en-US" dirty="0" smtClean="0"/>
              <a:t>May use existing tower at Jo Hays Vista, currently used by WPSU microwave relay</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Brandon is waiting for response from Crown Castle regarding submitted application</a:t>
            </a:r>
            <a:endParaRPr lang="en-US" dirty="0"/>
          </a:p>
        </p:txBody>
      </p:sp>
    </p:spTree>
    <p:extLst>
      <p:ext uri="{BB962C8B-B14F-4D97-AF65-F5344CB8AC3E}">
        <p14:creationId xmlns:p14="http://schemas.microsoft.com/office/powerpoint/2010/main" val="23102069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p:cNvPicPr>
            <a:picLocks noGrp="1"/>
          </p:cNvPicPr>
          <p:nvPr>
            <p:ph idx="1"/>
          </p:nvPr>
        </p:nvPicPr>
        <p:blipFill rotWithShape="1">
          <a:blip r:embed="rId2">
            <a:extLst>
              <a:ext uri="{28A0092B-C50C-407E-A947-70E740481C1C}">
                <a14:useLocalDpi xmlns:a14="http://schemas.microsoft.com/office/drawing/2010/main" val="0"/>
              </a:ext>
            </a:extLst>
          </a:blip>
          <a:srcRect l="4082" t="24638" r="7755" b="2506"/>
          <a:stretch/>
        </p:blipFill>
        <p:spPr bwMode="auto">
          <a:xfrm>
            <a:off x="457200" y="691164"/>
            <a:ext cx="5410200" cy="5785836"/>
          </a:xfrm>
          <a:prstGeom prst="rect">
            <a:avLst/>
          </a:prstGeom>
          <a:ln>
            <a:noFill/>
          </a:ln>
          <a:extLst>
            <a:ext uri="{53640926-AAD7-44D8-BBD7-CCE9431645EC}">
              <a14:shadowObscured xmlns:a14="http://schemas.microsoft.com/office/drawing/2010/main"/>
            </a:ext>
          </a:extLst>
        </p:spPr>
      </p:pic>
      <p:sp>
        <p:nvSpPr>
          <p:cNvPr id="6" name="TextBox 5"/>
          <p:cNvSpPr txBox="1"/>
          <p:nvPr/>
        </p:nvSpPr>
        <p:spPr>
          <a:xfrm>
            <a:off x="188296" y="6334780"/>
            <a:ext cx="6212504" cy="523220"/>
          </a:xfrm>
          <a:prstGeom prst="rect">
            <a:avLst/>
          </a:prstGeom>
          <a:noFill/>
        </p:spPr>
        <p:txBody>
          <a:bodyPr wrap="square" rtlCol="0">
            <a:spAutoFit/>
          </a:bodyPr>
          <a:lstStyle/>
          <a:p>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Proposed locations for the tower installation and proposed shallow and deep drilling in the Garner run sub-catchment (yellow outlined rectangular region). </a:t>
            </a:r>
            <a:endParaRPr lang="en-US" sz="1400" dirty="0"/>
          </a:p>
        </p:txBody>
      </p:sp>
      <p:sp>
        <p:nvSpPr>
          <p:cNvPr id="7" name="Rectangle 6"/>
          <p:cNvSpPr/>
          <p:nvPr/>
        </p:nvSpPr>
        <p:spPr>
          <a:xfrm>
            <a:off x="533400" y="228600"/>
            <a:ext cx="7620000" cy="646331"/>
          </a:xfrm>
          <a:prstGeom prst="rect">
            <a:avLst/>
          </a:prstGeom>
        </p:spPr>
        <p:txBody>
          <a:bodyPr wrap="square">
            <a:spAutoFit/>
          </a:bodyPr>
          <a:lstStyle/>
          <a:p>
            <a:pPr algn="ctr"/>
            <a:r>
              <a:rPr lang="en-US" b="1" i="1" dirty="0">
                <a:solidFill>
                  <a:srgbClr val="C00000"/>
                </a:solidFill>
              </a:rPr>
              <a:t>W</a:t>
            </a:r>
            <a:r>
              <a:rPr lang="en-US" b="1" i="1" dirty="0" smtClean="0">
                <a:solidFill>
                  <a:srgbClr val="C00000"/>
                </a:solidFill>
              </a:rPr>
              <a:t>OG: Paradigm for measuring stream flow and chemistry in each sub-catchment and Shavers Creek watershed</a:t>
            </a:r>
            <a:endParaRPr lang="en-US" b="1" dirty="0">
              <a:solidFill>
                <a:srgbClr val="C00000"/>
              </a:solidFill>
            </a:endParaRPr>
          </a:p>
        </p:txBody>
      </p:sp>
      <p:sp>
        <p:nvSpPr>
          <p:cNvPr id="8" name="TextBox 7"/>
          <p:cNvSpPr txBox="1"/>
          <p:nvPr/>
        </p:nvSpPr>
        <p:spPr>
          <a:xfrm>
            <a:off x="5943600" y="1143000"/>
            <a:ext cx="3048000" cy="4278094"/>
          </a:xfrm>
          <a:prstGeom prst="rect">
            <a:avLst/>
          </a:prstGeom>
          <a:noFill/>
        </p:spPr>
        <p:txBody>
          <a:bodyPr wrap="square" rtlCol="0">
            <a:spAutoFit/>
          </a:bodyPr>
          <a:lstStyle/>
          <a:p>
            <a:r>
              <a:rPr lang="en-US" sz="1600" b="1" i="1" dirty="0"/>
              <a:t>Measuring water and energy fluxes: Tower </a:t>
            </a:r>
            <a:r>
              <a:rPr lang="en-US" sz="1600" b="1" i="1" dirty="0" smtClean="0"/>
              <a:t>HOG. Tower HOG refers to deployment of water and energy sensors. Tower HOG will be used in each of the three </a:t>
            </a:r>
            <a:r>
              <a:rPr lang="en-US" sz="1600" b="1" i="1" dirty="0" err="1" smtClean="0"/>
              <a:t>subcatchments</a:t>
            </a:r>
            <a:r>
              <a:rPr lang="en-US" sz="1600" b="1" i="1" dirty="0" smtClean="0"/>
              <a:t>. Tower HOG will include: </a:t>
            </a:r>
          </a:p>
          <a:p>
            <a:pPr marL="342900" indent="-342900">
              <a:buFont typeface="Arial" panose="020B0604020202020204" pitchFamily="34" charset="0"/>
              <a:buChar char="•"/>
            </a:pPr>
            <a:r>
              <a:rPr lang="en-US" sz="1600" dirty="0" smtClean="0"/>
              <a:t>Measurement of latent </a:t>
            </a:r>
            <a:r>
              <a:rPr lang="en-US" sz="1600" dirty="0"/>
              <a:t>and sensible heat fluxes via eddy </a:t>
            </a:r>
            <a:r>
              <a:rPr lang="en-US" sz="1600" dirty="0" smtClean="0"/>
              <a:t>covariance</a:t>
            </a:r>
          </a:p>
          <a:p>
            <a:pPr marL="342900" indent="-342900">
              <a:buFont typeface="Arial" panose="020B0604020202020204" pitchFamily="34" charset="0"/>
              <a:buChar char="•"/>
            </a:pPr>
            <a:r>
              <a:rPr lang="en-US" sz="1600" dirty="0" smtClean="0"/>
              <a:t>Measurement of radiative </a:t>
            </a:r>
            <a:r>
              <a:rPr lang="en-US" sz="1600" dirty="0"/>
              <a:t>energy fluxes using a four </a:t>
            </a:r>
            <a:r>
              <a:rPr lang="en-US" sz="1600" dirty="0" smtClean="0"/>
              <a:t>component </a:t>
            </a:r>
            <a:r>
              <a:rPr lang="en-US" sz="1600" dirty="0"/>
              <a:t>(</a:t>
            </a:r>
            <a:r>
              <a:rPr lang="en-US" sz="1600" dirty="0" smtClean="0"/>
              <a:t>upwelling, downwelling</a:t>
            </a:r>
            <a:r>
              <a:rPr lang="en-US" sz="1600" dirty="0"/>
              <a:t>, </a:t>
            </a:r>
            <a:r>
              <a:rPr lang="en-US" sz="1600" dirty="0" smtClean="0"/>
              <a:t>terrestrial, </a:t>
            </a:r>
            <a:r>
              <a:rPr lang="en-US" sz="1600" dirty="0"/>
              <a:t>and solar</a:t>
            </a:r>
            <a:r>
              <a:rPr lang="en-US" sz="1600" dirty="0" smtClean="0"/>
              <a:t>) radiometer</a:t>
            </a:r>
          </a:p>
          <a:p>
            <a:pPr marL="342900" indent="-342900">
              <a:buFont typeface="Arial" panose="020B0604020202020204" pitchFamily="34" charset="0"/>
              <a:buChar char="•"/>
            </a:pPr>
            <a:r>
              <a:rPr lang="en-US" sz="1600" dirty="0" smtClean="0"/>
              <a:t>A laser disdrometer (LPM </a:t>
            </a:r>
            <a:r>
              <a:rPr lang="en-US" sz="1600" dirty="0" err="1" smtClean="0"/>
              <a:t>Theis</a:t>
            </a:r>
            <a:r>
              <a:rPr lang="en-US" sz="1600" dirty="0" smtClean="0"/>
              <a:t> </a:t>
            </a:r>
            <a:r>
              <a:rPr lang="en-US" sz="1600" dirty="0" err="1" smtClean="0"/>
              <a:t>Clima</a:t>
            </a:r>
            <a:r>
              <a:rPr lang="en-US" sz="1600" dirty="0" smtClean="0"/>
              <a:t> GmbH)</a:t>
            </a:r>
            <a:endParaRPr lang="en-US" sz="1600" dirty="0"/>
          </a:p>
        </p:txBody>
      </p:sp>
    </p:spTree>
    <p:extLst>
      <p:ext uri="{BB962C8B-B14F-4D97-AF65-F5344CB8AC3E}">
        <p14:creationId xmlns:p14="http://schemas.microsoft.com/office/powerpoint/2010/main" val="10566089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Shale Hills Weir</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3400" y="1447800"/>
            <a:ext cx="2971800" cy="36576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2400" y="1447800"/>
            <a:ext cx="5029200" cy="3771900"/>
          </a:xfrm>
          <a:prstGeom prst="rect">
            <a:avLst/>
          </a:prstGeom>
        </p:spPr>
      </p:pic>
      <p:sp>
        <p:nvSpPr>
          <p:cNvPr id="6" name="TextBox 5"/>
          <p:cNvSpPr txBox="1"/>
          <p:nvPr/>
        </p:nvSpPr>
        <p:spPr>
          <a:xfrm>
            <a:off x="255818" y="5502874"/>
            <a:ext cx="8632363" cy="1200329"/>
          </a:xfrm>
          <a:prstGeom prst="rect">
            <a:avLst/>
          </a:prstGeom>
          <a:noFill/>
        </p:spPr>
        <p:txBody>
          <a:bodyPr wrap="none" rtlCol="0">
            <a:spAutoFit/>
          </a:bodyPr>
          <a:lstStyle/>
          <a:p>
            <a:pPr marL="285750" indent="-285750">
              <a:buFont typeface="Arial" panose="020B0604020202020204" pitchFamily="34" charset="0"/>
              <a:buChar char="•"/>
            </a:pPr>
            <a:r>
              <a:rPr lang="en-US" dirty="0" smtClean="0"/>
              <a:t>Existing weir (left) to be replaced with new flume (right).</a:t>
            </a:r>
          </a:p>
          <a:p>
            <a:pPr marL="285750" indent="-285750">
              <a:buFont typeface="Arial" panose="020B0604020202020204" pitchFamily="34" charset="0"/>
              <a:buChar char="•"/>
            </a:pPr>
            <a:r>
              <a:rPr lang="en-US" dirty="0" smtClean="0"/>
              <a:t>Flume has been delivered to site.</a:t>
            </a:r>
          </a:p>
          <a:p>
            <a:pPr marL="285750" indent="-285750">
              <a:buFont typeface="Arial" panose="020B0604020202020204" pitchFamily="34" charset="0"/>
              <a:buChar char="•"/>
            </a:pPr>
            <a:r>
              <a:rPr lang="en-US" dirty="0" smtClean="0"/>
              <a:t>Install timeline TBD.</a:t>
            </a:r>
          </a:p>
          <a:p>
            <a:pPr marL="285750" indent="-285750">
              <a:buFont typeface="Arial" panose="020B0604020202020204" pitchFamily="34" charset="0"/>
              <a:buChar char="•"/>
            </a:pPr>
            <a:r>
              <a:rPr lang="en-US" dirty="0" smtClean="0"/>
              <a:t>New fiber data connection to SH (being installed now) will facilitate live discharge data</a:t>
            </a:r>
            <a:endParaRPr lang="en-US" dirty="0"/>
          </a:p>
        </p:txBody>
      </p:sp>
    </p:spTree>
    <p:extLst>
      <p:ext uri="{BB962C8B-B14F-4D97-AF65-F5344CB8AC3E}">
        <p14:creationId xmlns:p14="http://schemas.microsoft.com/office/powerpoint/2010/main" val="13166773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Harrys Valley Well 1</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219200"/>
            <a:ext cx="5880114" cy="3431988"/>
          </a:xfrm>
          <a:prstGeom prst="rect">
            <a:avLst/>
          </a:prstGeom>
        </p:spPr>
      </p:pic>
      <p:sp>
        <p:nvSpPr>
          <p:cNvPr id="7" name="Content Placeholder 6"/>
          <p:cNvSpPr>
            <a:spLocks noGrp="1"/>
          </p:cNvSpPr>
          <p:nvPr>
            <p:ph idx="1"/>
          </p:nvPr>
        </p:nvSpPr>
        <p:spPr>
          <a:xfrm>
            <a:off x="304800" y="4800600"/>
            <a:ext cx="8686800" cy="1905000"/>
          </a:xfrm>
        </p:spPr>
        <p:txBody>
          <a:bodyPr>
            <a:normAutofit fontScale="70000" lnSpcReduction="20000"/>
          </a:bodyPr>
          <a:lstStyle/>
          <a:p>
            <a:r>
              <a:rPr lang="en-US" sz="2800" dirty="0" smtClean="0"/>
              <a:t>Collaborators </a:t>
            </a:r>
            <a:r>
              <a:rPr lang="en-US" sz="2800" dirty="0"/>
              <a:t>from the University of Guelph and Stone Environmental, Inc. teamed with </a:t>
            </a:r>
            <a:r>
              <a:rPr lang="en-US" sz="2800" dirty="0" smtClean="0"/>
              <a:t>Brandon </a:t>
            </a:r>
            <a:r>
              <a:rPr lang="en-US" sz="2800" dirty="0"/>
              <a:t>to complete a well in the Garner Run sandstone </a:t>
            </a:r>
            <a:r>
              <a:rPr lang="en-US" sz="2800" dirty="0" smtClean="0"/>
              <a:t>catena.</a:t>
            </a:r>
          </a:p>
          <a:p>
            <a:r>
              <a:rPr lang="en-US" sz="2800" dirty="0"/>
              <a:t>P</a:t>
            </a:r>
            <a:r>
              <a:rPr lang="en-US" sz="2800" dirty="0" smtClean="0"/>
              <a:t>rovides </a:t>
            </a:r>
            <a:r>
              <a:rPr lang="en-US" sz="2800" dirty="0"/>
              <a:t>sampling zones at 30, 20, and 7 feet below the ground surface in the Tuscarora Formation</a:t>
            </a:r>
            <a:r>
              <a:rPr lang="en-US" sz="2800" dirty="0" smtClean="0"/>
              <a:t>.</a:t>
            </a:r>
          </a:p>
          <a:p>
            <a:r>
              <a:rPr lang="en-US" sz="2800" dirty="0"/>
              <a:t>Drilled: 8/26-8/27/15</a:t>
            </a:r>
          </a:p>
          <a:p>
            <a:r>
              <a:rPr lang="en-US" sz="2800" dirty="0"/>
              <a:t>Elevation: 1737 ft</a:t>
            </a:r>
            <a:r>
              <a:rPr lang="en-US" sz="2800" dirty="0" smtClean="0"/>
              <a:t>.</a:t>
            </a:r>
            <a:endParaRPr lang="en-US" sz="2800" dirty="0"/>
          </a:p>
        </p:txBody>
      </p:sp>
      <p:sp>
        <p:nvSpPr>
          <p:cNvPr id="8" name="Content Placeholder 6"/>
          <p:cNvSpPr txBox="1">
            <a:spLocks/>
          </p:cNvSpPr>
          <p:nvPr/>
        </p:nvSpPr>
        <p:spPr>
          <a:xfrm>
            <a:off x="6248400" y="1258794"/>
            <a:ext cx="2743200" cy="354180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smtClean="0"/>
              <a:t>Blue curves: Streams</a:t>
            </a:r>
          </a:p>
          <a:p>
            <a:r>
              <a:rPr lang="en-US" sz="2400" dirty="0" smtClean="0"/>
              <a:t>Black lines:        GR boundary</a:t>
            </a:r>
          </a:p>
          <a:p>
            <a:r>
              <a:rPr lang="en-US" sz="2400" dirty="0" smtClean="0"/>
              <a:t>Yellow circles:   GR transect      soil pits</a:t>
            </a:r>
          </a:p>
          <a:p>
            <a:r>
              <a:rPr lang="en-US" sz="2400" dirty="0" smtClean="0"/>
              <a:t>Pin: HV Well 1</a:t>
            </a:r>
            <a:endParaRPr lang="en-US" sz="2400" dirty="0"/>
          </a:p>
        </p:txBody>
      </p:sp>
    </p:spTree>
    <p:extLst>
      <p:ext uri="{BB962C8B-B14F-4D97-AF65-F5344CB8AC3E}">
        <p14:creationId xmlns:p14="http://schemas.microsoft.com/office/powerpoint/2010/main" val="19354740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Harrys Valley Well 1</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1371600"/>
            <a:ext cx="3810000" cy="28575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8770" y="1828800"/>
            <a:ext cx="3076575" cy="2305050"/>
          </a:xfrm>
          <a:prstGeom prst="rect">
            <a:avLst/>
          </a:prstGeom>
        </p:spPr>
      </p:pic>
      <p:sp>
        <p:nvSpPr>
          <p:cNvPr id="3" name="TextBox 2"/>
          <p:cNvSpPr txBox="1"/>
          <p:nvPr/>
        </p:nvSpPr>
        <p:spPr>
          <a:xfrm>
            <a:off x="762000" y="4343400"/>
            <a:ext cx="3657600" cy="369332"/>
          </a:xfrm>
          <a:prstGeom prst="rect">
            <a:avLst/>
          </a:prstGeom>
          <a:noFill/>
        </p:spPr>
        <p:txBody>
          <a:bodyPr wrap="square" rtlCol="0">
            <a:spAutoFit/>
          </a:bodyPr>
          <a:lstStyle/>
          <a:p>
            <a:r>
              <a:rPr lang="en-US" i="1" dirty="0" err="1" smtClean="0"/>
              <a:t>Hydracore</a:t>
            </a:r>
            <a:r>
              <a:rPr lang="en-US" i="1" dirty="0" smtClean="0"/>
              <a:t> Prospector</a:t>
            </a:r>
            <a:endParaRPr lang="en-US" i="1" dirty="0"/>
          </a:p>
        </p:txBody>
      </p:sp>
      <p:sp>
        <p:nvSpPr>
          <p:cNvPr id="7" name="TextBox 6"/>
          <p:cNvSpPr txBox="1"/>
          <p:nvPr/>
        </p:nvSpPr>
        <p:spPr>
          <a:xfrm>
            <a:off x="5029200" y="1371600"/>
            <a:ext cx="3795713" cy="369332"/>
          </a:xfrm>
          <a:prstGeom prst="rect">
            <a:avLst/>
          </a:prstGeom>
          <a:noFill/>
        </p:spPr>
        <p:txBody>
          <a:bodyPr wrap="square" rtlCol="0">
            <a:spAutoFit/>
          </a:bodyPr>
          <a:lstStyle/>
          <a:p>
            <a:r>
              <a:rPr lang="en-US" i="1" dirty="0"/>
              <a:t>Recovered material from 11' - 16' zone</a:t>
            </a:r>
          </a:p>
        </p:txBody>
      </p:sp>
      <p:sp>
        <p:nvSpPr>
          <p:cNvPr id="8" name="TextBox 7"/>
          <p:cNvSpPr txBox="1"/>
          <p:nvPr/>
        </p:nvSpPr>
        <p:spPr>
          <a:xfrm>
            <a:off x="609599" y="5048071"/>
            <a:ext cx="8215313" cy="1446550"/>
          </a:xfrm>
          <a:prstGeom prst="rect">
            <a:avLst/>
          </a:prstGeom>
          <a:noFill/>
        </p:spPr>
        <p:txBody>
          <a:bodyPr wrap="square" rtlCol="0">
            <a:spAutoFit/>
          </a:bodyPr>
          <a:lstStyle/>
          <a:p>
            <a:r>
              <a:rPr lang="en-US" sz="2400" dirty="0" smtClean="0"/>
              <a:t>Additional Details</a:t>
            </a:r>
            <a:r>
              <a:rPr lang="en-US" sz="2400" dirty="0"/>
              <a:t>, including core photos: </a:t>
            </a:r>
            <a:endParaRPr lang="en-US" sz="2400" dirty="0" smtClean="0"/>
          </a:p>
          <a:p>
            <a:endParaRPr lang="en-US" sz="1600" u="sng" dirty="0">
              <a:solidFill>
                <a:srgbClr val="0070C0"/>
              </a:solidFill>
            </a:endParaRPr>
          </a:p>
          <a:p>
            <a:r>
              <a:rPr lang="en-US" sz="2400" u="sng" dirty="0" smtClean="0">
                <a:solidFill>
                  <a:srgbClr val="0070C0"/>
                </a:solidFill>
              </a:rPr>
              <a:t>https</a:t>
            </a:r>
            <a:r>
              <a:rPr lang="en-US" sz="2400" u="sng" dirty="0">
                <a:solidFill>
                  <a:srgbClr val="0070C0"/>
                </a:solidFill>
              </a:rPr>
              <a:t>://</a:t>
            </a:r>
            <a:r>
              <a:rPr lang="en-US" sz="2400" u="sng" dirty="0" smtClean="0">
                <a:solidFill>
                  <a:srgbClr val="0070C0"/>
                </a:solidFill>
              </a:rPr>
              <a:t>criticalzone.org/images/national/associated-files/Shale%20Hills/HV_well_1_CZO_report.pdf</a:t>
            </a:r>
            <a:endParaRPr lang="en-US" sz="2400" u="sng" dirty="0">
              <a:solidFill>
                <a:srgbClr val="0070C0"/>
              </a:solidFill>
            </a:endParaRPr>
          </a:p>
        </p:txBody>
      </p:sp>
    </p:spTree>
    <p:extLst>
      <p:ext uri="{BB962C8B-B14F-4D97-AF65-F5344CB8AC3E}">
        <p14:creationId xmlns:p14="http://schemas.microsoft.com/office/powerpoint/2010/main" val="28847008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00" y="838200"/>
            <a:ext cx="8216946" cy="5511801"/>
          </a:xfrm>
          <a:prstGeom prst="rect">
            <a:avLst/>
          </a:prstGeom>
        </p:spPr>
      </p:pic>
    </p:spTree>
    <p:extLst>
      <p:ext uri="{BB962C8B-B14F-4D97-AF65-F5344CB8AC3E}">
        <p14:creationId xmlns:p14="http://schemas.microsoft.com/office/powerpoint/2010/main" val="7842493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638800" y="5638800"/>
            <a:ext cx="3505200" cy="1169551"/>
          </a:xfrm>
          <a:prstGeom prst="rect">
            <a:avLst/>
          </a:prstGeom>
          <a:noFill/>
        </p:spPr>
        <p:txBody>
          <a:bodyPr wrap="square" rtlCol="0">
            <a:spAutoFit/>
          </a:bodyPr>
          <a:lstStyle/>
          <a:p>
            <a:r>
              <a:rPr lang="en-US" sz="1400" dirty="0" smtClean="0"/>
              <a:t>KD - Ken Davis	TR - Tess </a:t>
            </a:r>
            <a:r>
              <a:rPr lang="en-US" sz="1400" dirty="0"/>
              <a:t>Russo</a:t>
            </a:r>
          </a:p>
          <a:p>
            <a:r>
              <a:rPr lang="en-US" sz="1400" dirty="0" smtClean="0"/>
              <a:t>SB - Sue Brantley	MK - Margot </a:t>
            </a:r>
            <a:r>
              <a:rPr lang="en-US" sz="1400" dirty="0"/>
              <a:t>Kaye</a:t>
            </a:r>
          </a:p>
          <a:p>
            <a:r>
              <a:rPr lang="en-US" sz="1400" dirty="0" smtClean="0"/>
              <a:t>DE - Dave Eissenstat	PB - Paul </a:t>
            </a:r>
            <a:r>
              <a:rPr lang="en-US" sz="1400" dirty="0"/>
              <a:t>Bierman</a:t>
            </a:r>
          </a:p>
          <a:p>
            <a:r>
              <a:rPr lang="en-US" sz="1400" dirty="0" smtClean="0"/>
              <a:t>JK - Jason Kaye	HL - Henry Lin</a:t>
            </a:r>
          </a:p>
          <a:p>
            <a:r>
              <a:rPr lang="en-US" sz="1400" dirty="0" smtClean="0"/>
              <a:t>LL - Li </a:t>
            </a:r>
            <a:r>
              <a:rPr lang="en-US" sz="1400" dirty="0" err="1" smtClean="0"/>
              <a:t>Li</a:t>
            </a:r>
            <a:r>
              <a:rPr lang="en-US" sz="1400" dirty="0" smtClean="0"/>
              <a:t>		* - External</a:t>
            </a:r>
            <a:endParaRPr lang="en-US" sz="14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804664172"/>
              </p:ext>
            </p:extLst>
          </p:nvPr>
        </p:nvGraphicFramePr>
        <p:xfrm>
          <a:off x="742951" y="1371600"/>
          <a:ext cx="7715249" cy="3377075"/>
        </p:xfrm>
        <a:graphic>
          <a:graphicData uri="http://schemas.openxmlformats.org/drawingml/2006/table">
            <a:tbl>
              <a:tblPr/>
              <a:tblGrid>
                <a:gridCol w="5581650"/>
                <a:gridCol w="304800"/>
                <a:gridCol w="304800"/>
                <a:gridCol w="457200"/>
                <a:gridCol w="480747"/>
                <a:gridCol w="319665"/>
                <a:gridCol w="266387"/>
              </a:tblGrid>
              <a:tr h="212733">
                <a:tc>
                  <a:txBody>
                    <a:bodyPr/>
                    <a:lstStyle/>
                    <a:p>
                      <a:pPr algn="l" fontAlgn="b"/>
                      <a:r>
                        <a:rPr lang="en-US" sz="1400" b="1" i="0" u="none" strike="noStrike" dirty="0">
                          <a:solidFill>
                            <a:srgbClr val="000000"/>
                          </a:solidFill>
                          <a:effectLst/>
                          <a:latin typeface="Calibri"/>
                        </a:rPr>
                        <a:t>Measurement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a:solidFill>
                            <a:srgbClr val="000000"/>
                          </a:solidFill>
                          <a:effectLst/>
                          <a:latin typeface="Calibri"/>
                        </a:rPr>
                        <a:t>SH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a:solidFill>
                            <a:srgbClr val="000000"/>
                          </a:solidFill>
                          <a:effectLst/>
                          <a:latin typeface="Calibri"/>
                        </a:rPr>
                        <a:t>GR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a:solidFill>
                            <a:srgbClr val="000000"/>
                          </a:solidFill>
                          <a:effectLst/>
                          <a:latin typeface="Calibri"/>
                        </a:rPr>
                        <a:t>SCAL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a:solidFill>
                            <a:srgbClr val="000000"/>
                          </a:solidFill>
                          <a:effectLst/>
                          <a:latin typeface="Calibri"/>
                        </a:rPr>
                        <a:t>SCBL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a:solidFill>
                            <a:srgbClr val="000000"/>
                          </a:solidFill>
                          <a:effectLst/>
                          <a:latin typeface="Calibri"/>
                        </a:rPr>
                        <a:t>SCO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a:solidFill>
                            <a:srgbClr val="000000"/>
                          </a:solidFill>
                          <a:effectLst/>
                          <a:latin typeface="Calibri"/>
                        </a:rPr>
                        <a:t>AG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5485">
                <a:tc>
                  <a:txBody>
                    <a:bodyPr/>
                    <a:lstStyle/>
                    <a:p>
                      <a:pPr algn="l" fontAlgn="b"/>
                      <a:r>
                        <a:rPr lang="en-US" sz="1400" b="0" i="0" u="none" strike="noStrike" dirty="0">
                          <a:solidFill>
                            <a:srgbClr val="000000"/>
                          </a:solidFill>
                          <a:effectLst/>
                          <a:latin typeface="Calibri"/>
                        </a:rPr>
                        <a:t>3-D Wind Velocity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baseline="0" dirty="0">
                          <a:solidFill>
                            <a:srgbClr val="0070C0"/>
                          </a:solidFill>
                          <a:effectLst/>
                          <a:latin typeface="Calibri"/>
                        </a:rPr>
                        <a:t>KD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baseline="0" dirty="0">
                          <a:solidFill>
                            <a:schemeClr val="tx1"/>
                          </a:solidFill>
                          <a:effectLst/>
                          <a:latin typeface="Calibri"/>
                        </a:rPr>
                        <a:t>KD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baseline="0">
                          <a:solidFill>
                            <a:srgbClr val="0070C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baseline="0">
                          <a:solidFill>
                            <a:srgbClr val="0070C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baseline="0">
                          <a:solidFill>
                            <a:srgbClr val="0070C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5485">
                <a:tc>
                  <a:txBody>
                    <a:bodyPr/>
                    <a:lstStyle/>
                    <a:p>
                      <a:pPr algn="l" fontAlgn="b"/>
                      <a:r>
                        <a:rPr lang="en-US" sz="1400" b="0" i="0" u="none" strike="noStrike" dirty="0">
                          <a:solidFill>
                            <a:srgbClr val="000000"/>
                          </a:solidFill>
                          <a:effectLst/>
                          <a:latin typeface="Calibri"/>
                        </a:rPr>
                        <a:t>4-Component Radiation (upwelling &amp; </a:t>
                      </a:r>
                      <a:r>
                        <a:rPr lang="en-US" sz="1400" b="0" i="0" u="none" strike="noStrike" dirty="0" err="1">
                          <a:solidFill>
                            <a:srgbClr val="000000"/>
                          </a:solidFill>
                          <a:effectLst/>
                          <a:latin typeface="Calibri"/>
                        </a:rPr>
                        <a:t>downwelling</a:t>
                      </a:r>
                      <a:r>
                        <a:rPr lang="en-US" sz="1400" b="0" i="0" u="none" strike="noStrike" dirty="0">
                          <a:solidFill>
                            <a:srgbClr val="000000"/>
                          </a:solidFill>
                          <a:effectLst/>
                          <a:latin typeface="Calibri"/>
                        </a:rPr>
                        <a:t>; SW &amp; LW)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baseline="0" dirty="0">
                          <a:solidFill>
                            <a:srgbClr val="0070C0"/>
                          </a:solidFill>
                          <a:effectLst/>
                          <a:latin typeface="Calibri"/>
                        </a:rPr>
                        <a:t>KD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baseline="0" dirty="0">
                          <a:solidFill>
                            <a:schemeClr val="tx1"/>
                          </a:solidFill>
                          <a:effectLst/>
                          <a:latin typeface="Calibri"/>
                        </a:rPr>
                        <a:t>KD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baseline="0" dirty="0">
                          <a:solidFill>
                            <a:srgbClr val="0070C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baseline="0">
                          <a:solidFill>
                            <a:srgbClr val="0070C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baseline="0">
                          <a:solidFill>
                            <a:srgbClr val="0070C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5485">
                <a:tc>
                  <a:txBody>
                    <a:bodyPr/>
                    <a:lstStyle/>
                    <a:p>
                      <a:pPr algn="l" fontAlgn="b"/>
                      <a:r>
                        <a:rPr lang="en-US" sz="1400" b="0" i="0" u="none" strike="noStrike">
                          <a:solidFill>
                            <a:srgbClr val="000000"/>
                          </a:solidFill>
                          <a:effectLst/>
                          <a:latin typeface="Calibri"/>
                        </a:rPr>
                        <a:t>Air Temperature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baseline="0">
                          <a:solidFill>
                            <a:srgbClr val="0070C0"/>
                          </a:solidFill>
                          <a:effectLst/>
                          <a:latin typeface="Calibri"/>
                        </a:rPr>
                        <a:t>KD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baseline="0" dirty="0">
                          <a:solidFill>
                            <a:schemeClr val="tx1"/>
                          </a:solidFill>
                          <a:effectLst/>
                          <a:latin typeface="Calibri"/>
                        </a:rPr>
                        <a:t>KD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baseline="0" dirty="0">
                          <a:solidFill>
                            <a:srgbClr val="0070C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baseline="0" dirty="0">
                          <a:solidFill>
                            <a:srgbClr val="0070C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baseline="0">
                          <a:solidFill>
                            <a:srgbClr val="0070C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5485">
                <a:tc>
                  <a:txBody>
                    <a:bodyPr/>
                    <a:lstStyle/>
                    <a:p>
                      <a:pPr algn="l" fontAlgn="b"/>
                      <a:r>
                        <a:rPr lang="pl-PL" sz="1400" b="0" i="0" u="none" strike="noStrike">
                          <a:solidFill>
                            <a:srgbClr val="000000"/>
                          </a:solidFill>
                          <a:effectLst/>
                          <a:latin typeface="Calibri"/>
                        </a:rPr>
                        <a:t>Chemistry (DOC, TOC, DO, NO3, NH4, K, F, Cl, pH, EC, ORP)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baseline="0">
                          <a:solidFill>
                            <a:srgbClr val="0070C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baseline="0" dirty="0">
                          <a:solidFill>
                            <a:srgbClr val="0070C0"/>
                          </a:solidFill>
                          <a:effectLst/>
                          <a:latin typeface="Calibri"/>
                        </a:rPr>
                        <a:t>TR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baseline="0" dirty="0">
                          <a:solidFill>
                            <a:srgbClr val="0070C0"/>
                          </a:solidFill>
                          <a:effectLst/>
                          <a:latin typeface="Calibri"/>
                        </a:rPr>
                        <a:t>TR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baseline="0" dirty="0">
                          <a:solidFill>
                            <a:srgbClr val="0070C0"/>
                          </a:solidFill>
                          <a:effectLst/>
                          <a:latin typeface="Calibri"/>
                        </a:rPr>
                        <a:t>TR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baseline="0" dirty="0">
                          <a:solidFill>
                            <a:srgbClr val="0070C0"/>
                          </a:solidFill>
                          <a:effectLst/>
                          <a:latin typeface="Calibri"/>
                        </a:rPr>
                        <a:t>TR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5485">
                <a:tc>
                  <a:txBody>
                    <a:bodyPr/>
                    <a:lstStyle/>
                    <a:p>
                      <a:pPr algn="l" fontAlgn="b"/>
                      <a:r>
                        <a:rPr lang="en-US" sz="1400" b="0" i="0" u="none" strike="noStrike">
                          <a:solidFill>
                            <a:srgbClr val="000000"/>
                          </a:solidFill>
                          <a:effectLst/>
                          <a:latin typeface="Calibri"/>
                        </a:rPr>
                        <a:t>Chemistry (major cations, Fe, Mn, Al, Si)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baseline="0">
                          <a:solidFill>
                            <a:srgbClr val="0070C0"/>
                          </a:solidFill>
                          <a:effectLst/>
                          <a:latin typeface="Calibri"/>
                        </a:rPr>
                        <a:t>SB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baseline="0">
                          <a:solidFill>
                            <a:srgbClr val="0070C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baseline="0">
                          <a:solidFill>
                            <a:srgbClr val="0070C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baseline="0" dirty="0">
                          <a:solidFill>
                            <a:srgbClr val="0070C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baseline="0" dirty="0">
                          <a:solidFill>
                            <a:srgbClr val="0070C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5485">
                <a:tc>
                  <a:txBody>
                    <a:bodyPr/>
                    <a:lstStyle/>
                    <a:p>
                      <a:pPr algn="l" fontAlgn="b"/>
                      <a:r>
                        <a:rPr lang="en-US" sz="1400" b="0" i="0" u="none" strike="noStrike">
                          <a:solidFill>
                            <a:srgbClr val="000000"/>
                          </a:solidFill>
                          <a:effectLst/>
                          <a:latin typeface="Calibri"/>
                        </a:rPr>
                        <a:t>CO2 Concentration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baseline="0">
                          <a:solidFill>
                            <a:srgbClr val="0070C0"/>
                          </a:solidFill>
                          <a:effectLst/>
                          <a:latin typeface="Calibri"/>
                        </a:rPr>
                        <a:t>KD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baseline="0" dirty="0">
                          <a:solidFill>
                            <a:schemeClr val="tx1"/>
                          </a:solidFill>
                          <a:effectLst/>
                          <a:latin typeface="Calibri"/>
                        </a:rPr>
                        <a:t>KD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baseline="0">
                          <a:solidFill>
                            <a:srgbClr val="0070C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baseline="0">
                          <a:solidFill>
                            <a:srgbClr val="0070C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baseline="0" dirty="0">
                          <a:solidFill>
                            <a:srgbClr val="0070C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8943">
                <a:tc>
                  <a:txBody>
                    <a:bodyPr/>
                    <a:lstStyle/>
                    <a:p>
                      <a:pPr algn="l" fontAlgn="b"/>
                      <a:r>
                        <a:rPr lang="en-US" sz="1400" b="0" i="0" u="none" strike="noStrike">
                          <a:solidFill>
                            <a:srgbClr val="000000"/>
                          </a:solidFill>
                          <a:effectLst/>
                          <a:latin typeface="Calibri"/>
                        </a:rPr>
                        <a:t>Dendrometer-Basal Growth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baseline="0">
                          <a:solidFill>
                            <a:srgbClr val="0070C0"/>
                          </a:solidFill>
                          <a:effectLst/>
                          <a:latin typeface="Calibri"/>
                        </a:rPr>
                        <a:t>MK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baseline="0">
                          <a:solidFill>
                            <a:srgbClr val="0070C0"/>
                          </a:solidFill>
                          <a:effectLst/>
                          <a:latin typeface="Calibri"/>
                        </a:rPr>
                        <a:t>MK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baseline="0">
                          <a:solidFill>
                            <a:srgbClr val="0070C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baseline="0">
                          <a:solidFill>
                            <a:srgbClr val="0070C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baseline="0" dirty="0">
                          <a:solidFill>
                            <a:srgbClr val="0070C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5485">
                <a:tc>
                  <a:txBody>
                    <a:bodyPr/>
                    <a:lstStyle/>
                    <a:p>
                      <a:pPr algn="l" fontAlgn="b"/>
                      <a:r>
                        <a:rPr lang="en-US" sz="1400" b="0" i="0" u="none" strike="noStrike">
                          <a:solidFill>
                            <a:srgbClr val="000000"/>
                          </a:solidFill>
                          <a:effectLst/>
                          <a:latin typeface="Calibri"/>
                        </a:rPr>
                        <a:t>Digital Imagery / PhenoCam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baseline="0" dirty="0">
                          <a:solidFill>
                            <a:srgbClr val="0070C0"/>
                          </a:solidFill>
                          <a:effectLst/>
                          <a:latin typeface="Calibri"/>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a:rPr>
                        <a:t>DE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5485">
                <a:tc>
                  <a:txBody>
                    <a:bodyPr/>
                    <a:lstStyle/>
                    <a:p>
                      <a:pPr algn="l" fontAlgn="b"/>
                      <a:r>
                        <a:rPr lang="en-US" sz="1400" b="0" i="0" u="none" strike="noStrike">
                          <a:solidFill>
                            <a:srgbClr val="000000"/>
                          </a:solidFill>
                          <a:effectLst/>
                          <a:latin typeface="Calibri"/>
                        </a:rPr>
                        <a:t>Discharge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TR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TR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baseline="0" dirty="0">
                          <a:solidFill>
                            <a:srgbClr val="0070C0"/>
                          </a:solidFill>
                          <a:effectLst/>
                          <a:latin typeface="Calibri"/>
                        </a:rPr>
                        <a:t>TR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baseline="0" dirty="0">
                          <a:solidFill>
                            <a:srgbClr val="0070C0"/>
                          </a:solidFill>
                          <a:effectLst/>
                          <a:latin typeface="Calibri"/>
                        </a:rPr>
                        <a:t>TR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baseline="0" dirty="0">
                          <a:solidFill>
                            <a:srgbClr val="0070C0"/>
                          </a:solidFill>
                          <a:effectLst/>
                          <a:latin typeface="Calibri"/>
                        </a:rPr>
                        <a:t>TR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5485">
                <a:tc>
                  <a:txBody>
                    <a:bodyPr/>
                    <a:lstStyle/>
                    <a:p>
                      <a:pPr algn="l" fontAlgn="b"/>
                      <a:r>
                        <a:rPr lang="en-US" sz="1400" b="0" i="0" u="none" strike="noStrike">
                          <a:solidFill>
                            <a:srgbClr val="000000"/>
                          </a:solidFill>
                          <a:effectLst/>
                          <a:latin typeface="Calibri"/>
                        </a:rPr>
                        <a:t>Groundwater Level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HL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HL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5485">
                <a:tc>
                  <a:txBody>
                    <a:bodyPr/>
                    <a:lstStyle/>
                    <a:p>
                      <a:pPr algn="l" fontAlgn="b"/>
                      <a:r>
                        <a:rPr lang="en-US" sz="1400" b="0" i="0" u="none" strike="noStrike">
                          <a:solidFill>
                            <a:srgbClr val="000000"/>
                          </a:solidFill>
                          <a:effectLst/>
                          <a:latin typeface="Calibri"/>
                        </a:rPr>
                        <a:t>Groundwater temperature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5485">
                <a:tc>
                  <a:txBody>
                    <a:bodyPr/>
                    <a:lstStyle/>
                    <a:p>
                      <a:pPr algn="l" fontAlgn="b"/>
                      <a:r>
                        <a:rPr lang="en-US" sz="1400" b="0" i="0" u="none" strike="noStrike">
                          <a:solidFill>
                            <a:srgbClr val="000000"/>
                          </a:solidFill>
                          <a:effectLst/>
                          <a:latin typeface="Calibri"/>
                        </a:rPr>
                        <a:t>H2O Concentration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baseline="0" dirty="0">
                          <a:solidFill>
                            <a:srgbClr val="0070C0"/>
                          </a:solidFill>
                          <a:effectLst/>
                          <a:latin typeface="Calibri"/>
                        </a:rPr>
                        <a:t>KD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baseline="0" dirty="0">
                          <a:solidFill>
                            <a:schemeClr val="tx1"/>
                          </a:solidFill>
                          <a:effectLst/>
                          <a:latin typeface="Calibri"/>
                        </a:rPr>
                        <a:t>KD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5485">
                <a:tc>
                  <a:txBody>
                    <a:bodyPr/>
                    <a:lstStyle/>
                    <a:p>
                      <a:pPr algn="l" fontAlgn="b"/>
                      <a:r>
                        <a:rPr lang="en-US" sz="1400" b="0" i="0" u="none" strike="noStrike">
                          <a:solidFill>
                            <a:srgbClr val="000000"/>
                          </a:solidFill>
                          <a:effectLst/>
                          <a:latin typeface="Calibri"/>
                        </a:rPr>
                        <a:t>Hyporheic zone exchange (streambed water temperature)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TR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5485">
                <a:tc>
                  <a:txBody>
                    <a:bodyPr/>
                    <a:lstStyle/>
                    <a:p>
                      <a:pPr algn="l" fontAlgn="b"/>
                      <a:r>
                        <a:rPr lang="en-US" sz="1400" b="0" i="0" u="none" strike="noStrike">
                          <a:solidFill>
                            <a:srgbClr val="000000"/>
                          </a:solidFill>
                          <a:effectLst/>
                          <a:latin typeface="Calibri"/>
                        </a:rPr>
                        <a:t>In situ 10Be concentrations in surface boulders (planned)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PB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8" name="TextBox 7"/>
          <p:cNvSpPr txBox="1"/>
          <p:nvPr/>
        </p:nvSpPr>
        <p:spPr>
          <a:xfrm>
            <a:off x="76200" y="5410200"/>
            <a:ext cx="2667000" cy="1384995"/>
          </a:xfrm>
          <a:prstGeom prst="rect">
            <a:avLst/>
          </a:prstGeom>
          <a:noFill/>
        </p:spPr>
        <p:txBody>
          <a:bodyPr wrap="square" rtlCol="0">
            <a:spAutoFit/>
          </a:bodyPr>
          <a:lstStyle/>
          <a:p>
            <a:r>
              <a:rPr lang="en-US" sz="1400" dirty="0" smtClean="0"/>
              <a:t>SH - Shale </a:t>
            </a:r>
            <a:r>
              <a:rPr lang="en-US" sz="1400" dirty="0"/>
              <a:t>Hills</a:t>
            </a:r>
          </a:p>
          <a:p>
            <a:r>
              <a:rPr lang="en-US" sz="1400" dirty="0" smtClean="0"/>
              <a:t>GR - Garner </a:t>
            </a:r>
            <a:r>
              <a:rPr lang="en-US" sz="1400" dirty="0"/>
              <a:t>Run</a:t>
            </a:r>
          </a:p>
          <a:p>
            <a:r>
              <a:rPr lang="en-US" sz="1400" dirty="0" smtClean="0"/>
              <a:t>SCAL - Shavers </a:t>
            </a:r>
            <a:r>
              <a:rPr lang="en-US" sz="1400" dirty="0"/>
              <a:t>Creek - Above Lake</a:t>
            </a:r>
          </a:p>
          <a:p>
            <a:r>
              <a:rPr lang="en-US" sz="1400" dirty="0" smtClean="0"/>
              <a:t>SCBL - Shavers </a:t>
            </a:r>
            <a:r>
              <a:rPr lang="en-US" sz="1400" dirty="0"/>
              <a:t>Creek - Below Lake</a:t>
            </a:r>
          </a:p>
          <a:p>
            <a:r>
              <a:rPr lang="en-US" sz="1400" dirty="0" smtClean="0"/>
              <a:t>SCO - Shavers </a:t>
            </a:r>
            <a:r>
              <a:rPr lang="en-US" sz="1400" dirty="0"/>
              <a:t>Creek </a:t>
            </a:r>
            <a:r>
              <a:rPr lang="en-US" sz="1400" dirty="0" smtClean="0"/>
              <a:t>Outlet</a:t>
            </a:r>
          </a:p>
          <a:p>
            <a:r>
              <a:rPr lang="en-US" sz="1400" dirty="0" smtClean="0"/>
              <a:t>AG - Agricultural Site</a:t>
            </a:r>
            <a:endParaRPr lang="en-US" sz="1400" dirty="0"/>
          </a:p>
        </p:txBody>
      </p:sp>
      <p:sp>
        <p:nvSpPr>
          <p:cNvPr id="10" name="Title 9"/>
          <p:cNvSpPr txBox="1">
            <a:spLocks noGrp="1"/>
          </p:cNvSpPr>
          <p:nvPr>
            <p:ph type="title"/>
          </p:nvPr>
        </p:nvSpPr>
        <p:spPr>
          <a:xfrm>
            <a:off x="2134858" y="553750"/>
            <a:ext cx="4874283" cy="584775"/>
          </a:xfrm>
          <a:prstGeom prst="rect">
            <a:avLst/>
          </a:prstGeom>
          <a:noFill/>
        </p:spPr>
        <p:txBody>
          <a:bodyPr wrap="none" rtlCol="0">
            <a:spAutoFit/>
          </a:bodyPr>
          <a:lstStyle/>
          <a:p>
            <a:r>
              <a:rPr lang="en-US" sz="3200" dirty="0" smtClean="0"/>
              <a:t>SSHCZO Measurement Suite</a:t>
            </a:r>
            <a:endParaRPr lang="en-US" sz="3200" dirty="0"/>
          </a:p>
        </p:txBody>
      </p:sp>
      <p:sp>
        <p:nvSpPr>
          <p:cNvPr id="12" name="TextBox 11"/>
          <p:cNvSpPr txBox="1"/>
          <p:nvPr/>
        </p:nvSpPr>
        <p:spPr>
          <a:xfrm>
            <a:off x="2590800" y="6550223"/>
            <a:ext cx="2667000" cy="307777"/>
          </a:xfrm>
          <a:prstGeom prst="rect">
            <a:avLst/>
          </a:prstGeom>
          <a:noFill/>
        </p:spPr>
        <p:txBody>
          <a:bodyPr wrap="square" rtlCol="0">
            <a:spAutoFit/>
          </a:bodyPr>
          <a:lstStyle/>
          <a:p>
            <a:r>
              <a:rPr lang="en-US" sz="1400" dirty="0" smtClean="0">
                <a:solidFill>
                  <a:srgbClr val="0070C0"/>
                </a:solidFill>
              </a:rPr>
              <a:t>Blue – Active Data Being Collected</a:t>
            </a:r>
            <a:endParaRPr lang="en-US" sz="1400" dirty="0">
              <a:solidFill>
                <a:srgbClr val="0070C0"/>
              </a:solidFill>
            </a:endParaRPr>
          </a:p>
        </p:txBody>
      </p:sp>
      <p:sp>
        <p:nvSpPr>
          <p:cNvPr id="13" name="TextBox 12"/>
          <p:cNvSpPr txBox="1"/>
          <p:nvPr/>
        </p:nvSpPr>
        <p:spPr>
          <a:xfrm>
            <a:off x="1371600" y="5026222"/>
            <a:ext cx="6477000" cy="307777"/>
          </a:xfrm>
          <a:prstGeom prst="rect">
            <a:avLst/>
          </a:prstGeom>
          <a:noFill/>
        </p:spPr>
        <p:txBody>
          <a:bodyPr wrap="square" rtlCol="0">
            <a:spAutoFit/>
          </a:bodyPr>
          <a:lstStyle/>
          <a:p>
            <a:r>
              <a:rPr lang="en-US" sz="1400" i="1" dirty="0" smtClean="0"/>
              <a:t>Note – This is a work in progress.  Please inform Dan of any changes/corrections ASAP.</a:t>
            </a:r>
            <a:endParaRPr lang="en-US" sz="1400" i="1" dirty="0"/>
          </a:p>
        </p:txBody>
      </p:sp>
      <p:sp>
        <p:nvSpPr>
          <p:cNvPr id="14" name="TextBox 13"/>
          <p:cNvSpPr txBox="1"/>
          <p:nvPr/>
        </p:nvSpPr>
        <p:spPr>
          <a:xfrm>
            <a:off x="8680704" y="0"/>
            <a:ext cx="457200" cy="276999"/>
          </a:xfrm>
          <a:prstGeom prst="rect">
            <a:avLst/>
          </a:prstGeom>
          <a:noFill/>
        </p:spPr>
        <p:txBody>
          <a:bodyPr wrap="square" rtlCol="0">
            <a:spAutoFit/>
          </a:bodyPr>
          <a:lstStyle/>
          <a:p>
            <a:r>
              <a:rPr lang="en-US" sz="1200" dirty="0" smtClean="0"/>
              <a:t>1/3</a:t>
            </a:r>
            <a:endParaRPr lang="en-US" sz="1200" dirty="0"/>
          </a:p>
        </p:txBody>
      </p:sp>
    </p:spTree>
    <p:extLst>
      <p:ext uri="{BB962C8B-B14F-4D97-AF65-F5344CB8AC3E}">
        <p14:creationId xmlns:p14="http://schemas.microsoft.com/office/powerpoint/2010/main" val="12067521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lstStyle/>
          <a:p>
            <a:r>
              <a:rPr lang="en-US" dirty="0" smtClean="0"/>
              <a:t>Everyone involved</a:t>
            </a:r>
            <a:endParaRPr lang="en-US" dirty="0"/>
          </a:p>
        </p:txBody>
      </p:sp>
      <p:sp>
        <p:nvSpPr>
          <p:cNvPr id="5" name="Text Placeholder 2"/>
          <p:cNvSpPr txBox="1">
            <a:spLocks/>
          </p:cNvSpPr>
          <p:nvPr/>
        </p:nvSpPr>
        <p:spPr>
          <a:xfrm>
            <a:off x="457200" y="1295400"/>
            <a:ext cx="4040188" cy="6397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Penn State</a:t>
            </a:r>
            <a:endParaRPr lang="en-US" dirty="0"/>
          </a:p>
        </p:txBody>
      </p:sp>
      <p:sp>
        <p:nvSpPr>
          <p:cNvPr id="6" name="Content Placeholder 3"/>
          <p:cNvSpPr>
            <a:spLocks noGrp="1"/>
          </p:cNvSpPr>
          <p:nvPr>
            <p:ph sz="half" idx="4294967295"/>
          </p:nvPr>
        </p:nvSpPr>
        <p:spPr>
          <a:xfrm>
            <a:off x="304800" y="1981200"/>
            <a:ext cx="4192588" cy="3951288"/>
          </a:xfrm>
          <a:prstGeom prst="rect">
            <a:avLst/>
          </a:prstGeom>
        </p:spPr>
        <p:txBody>
          <a:bodyPr>
            <a:normAutofit fontScale="55000" lnSpcReduction="20000"/>
          </a:bodyPr>
          <a:lstStyle/>
          <a:p>
            <a:pPr marL="0" indent="0">
              <a:buNone/>
            </a:pPr>
            <a:r>
              <a:rPr lang="en-US" dirty="0" smtClean="0"/>
              <a:t>Sue Brantley, Chris Duffy, Dave Eissenstat, Ken Davis, Jason Kaye, Li </a:t>
            </a:r>
            <a:r>
              <a:rPr lang="en-US" dirty="0" err="1" smtClean="0"/>
              <a:t>Li</a:t>
            </a:r>
            <a:r>
              <a:rPr lang="en-US" dirty="0" smtClean="0"/>
              <a:t>, Henry Lin, Rudy </a:t>
            </a:r>
            <a:r>
              <a:rPr lang="en-US" dirty="0" err="1" smtClean="0"/>
              <a:t>Slingerland</a:t>
            </a:r>
            <a:r>
              <a:rPr lang="en-US" dirty="0" smtClean="0"/>
              <a:t>, Tim White, Brian Orland, Joseph Harding, Matt </a:t>
            </a:r>
            <a:r>
              <a:rPr lang="en-US" dirty="0" err="1" smtClean="0"/>
              <a:t>Fantle</a:t>
            </a:r>
            <a:r>
              <a:rPr lang="en-US" dirty="0" smtClean="0"/>
              <a:t>, Maureen </a:t>
            </a:r>
            <a:r>
              <a:rPr lang="en-US" dirty="0" err="1" smtClean="0"/>
              <a:t>Feineman</a:t>
            </a:r>
            <a:r>
              <a:rPr lang="en-US" dirty="0" smtClean="0"/>
              <a:t>, Jennifer Williams, Colin Duffy, Andrew Neal, Brandon Forsythe, Dan Arthur, Pamela Sullivan, Yuning Shi, Brian Clarke, Elizabeth </a:t>
            </a:r>
            <a:r>
              <a:rPr lang="en-US" dirty="0" err="1" smtClean="0"/>
              <a:t>Hasenmueller</a:t>
            </a:r>
            <a:r>
              <a:rPr lang="en-US" dirty="0" smtClean="0"/>
              <a:t>, Chen Bao, Ashlee Dere, Katie Gaines, Isaac Hopkins, </a:t>
            </a:r>
            <a:r>
              <a:rPr lang="en-US" dirty="0" err="1" smtClean="0"/>
              <a:t>Burkely</a:t>
            </a:r>
            <a:r>
              <a:rPr lang="en-US" dirty="0" smtClean="0"/>
              <a:t> </a:t>
            </a:r>
            <a:r>
              <a:rPr lang="en-US" dirty="0" err="1" smtClean="0"/>
              <a:t>Twiest</a:t>
            </a:r>
            <a:r>
              <a:rPr lang="en-US" dirty="0" smtClean="0"/>
              <a:t>, Julie Weitzman, Nicole West, Tiffany </a:t>
            </a:r>
            <a:r>
              <a:rPr lang="en-US" dirty="0" err="1" smtClean="0"/>
              <a:t>Yesavage</a:t>
            </a:r>
            <a:r>
              <a:rPr lang="en-US" dirty="0" smtClean="0"/>
              <a:t>, Xuan Yu, Yu Zhang, Xin Gu, Margot Kaye, Beth Boyer, </a:t>
            </a:r>
            <a:r>
              <a:rPr lang="en-US" dirty="0" err="1" smtClean="0"/>
              <a:t>Liidia</a:t>
            </a:r>
            <a:r>
              <a:rPr lang="en-US" dirty="0" smtClean="0"/>
              <a:t> </a:t>
            </a:r>
            <a:r>
              <a:rPr lang="en-US" dirty="0" err="1" smtClean="0"/>
              <a:t>Iavorivska</a:t>
            </a:r>
            <a:r>
              <a:rPr lang="en-US" dirty="0" smtClean="0"/>
              <a:t>, Ryan Jones, Nina Bingham, Annie </a:t>
            </a:r>
            <a:r>
              <a:rPr lang="en-US" dirty="0" err="1" smtClean="0"/>
              <a:t>Klodd</a:t>
            </a:r>
            <a:r>
              <a:rPr lang="en-US" dirty="0" smtClean="0"/>
              <a:t>, Yuting He, Beth Hoagland, Lillian Hill, </a:t>
            </a:r>
            <a:r>
              <a:rPr lang="en-US" dirty="0" err="1"/>
              <a:t>Dacheng</a:t>
            </a:r>
            <a:r>
              <a:rPr lang="en-US" dirty="0"/>
              <a:t> </a:t>
            </a:r>
            <a:r>
              <a:rPr lang="en-US" dirty="0" smtClean="0"/>
              <a:t>Xiao, </a:t>
            </a:r>
            <a:r>
              <a:rPr lang="en-US" dirty="0" err="1" smtClean="0"/>
              <a:t>Joanmarie</a:t>
            </a:r>
            <a:r>
              <a:rPr lang="en-US" dirty="0" smtClean="0"/>
              <a:t> Del </a:t>
            </a:r>
            <a:r>
              <a:rPr lang="en-US" dirty="0" err="1" smtClean="0"/>
              <a:t>Vecchio</a:t>
            </a:r>
            <a:r>
              <a:rPr lang="en-US" dirty="0" smtClean="0"/>
              <a:t>, Virginia </a:t>
            </a:r>
            <a:r>
              <a:rPr lang="en-US" dirty="0" err="1" smtClean="0"/>
              <a:t>Marcon</a:t>
            </a:r>
            <a:r>
              <a:rPr lang="en-US" dirty="0" smtClean="0"/>
              <a:t>, Neil Xu, </a:t>
            </a:r>
            <a:r>
              <a:rPr lang="en-US" dirty="0" err="1"/>
              <a:t>Ismaiel</a:t>
            </a:r>
            <a:r>
              <a:rPr lang="en-US" dirty="0"/>
              <a:t> </a:t>
            </a:r>
            <a:r>
              <a:rPr lang="en-US" dirty="0" err="1" smtClean="0"/>
              <a:t>Szink</a:t>
            </a:r>
            <a:r>
              <a:rPr lang="en-US" dirty="0" smtClean="0"/>
              <a:t>, Warren Reed </a:t>
            </a:r>
          </a:p>
          <a:p>
            <a:pPr marL="0" indent="0">
              <a:buNone/>
            </a:pPr>
            <a:endParaRPr lang="en-US" dirty="0"/>
          </a:p>
        </p:txBody>
      </p:sp>
      <p:sp>
        <p:nvSpPr>
          <p:cNvPr id="7" name="Text Placeholder 4"/>
          <p:cNvSpPr txBox="1">
            <a:spLocks/>
          </p:cNvSpPr>
          <p:nvPr/>
        </p:nvSpPr>
        <p:spPr>
          <a:xfrm>
            <a:off x="4645025" y="1295400"/>
            <a:ext cx="4041775" cy="63976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mtClean="0"/>
              <a:t>Outside Penn State </a:t>
            </a:r>
            <a:endParaRPr lang="en-US" dirty="0"/>
          </a:p>
        </p:txBody>
      </p:sp>
      <p:sp>
        <p:nvSpPr>
          <p:cNvPr id="8" name="Content Placeholder 5"/>
          <p:cNvSpPr>
            <a:spLocks noGrp="1"/>
          </p:cNvSpPr>
          <p:nvPr>
            <p:ph sz="quarter" idx="4294967295"/>
          </p:nvPr>
        </p:nvSpPr>
        <p:spPr>
          <a:xfrm>
            <a:off x="4645025" y="2174875"/>
            <a:ext cx="4346575" cy="3951288"/>
          </a:xfrm>
          <a:prstGeom prst="rect">
            <a:avLst/>
          </a:prstGeom>
        </p:spPr>
        <p:txBody>
          <a:bodyPr>
            <a:normAutofit fontScale="70000" lnSpcReduction="20000"/>
          </a:bodyPr>
          <a:lstStyle/>
          <a:p>
            <a:pPr marL="0" indent="0">
              <a:buNone/>
            </a:pPr>
            <a:r>
              <a:rPr lang="en-US" dirty="0" smtClean="0"/>
              <a:t>Paul Bierman, Al Denn, </a:t>
            </a:r>
            <a:r>
              <a:rPr lang="en-US" dirty="0" err="1" smtClean="0"/>
              <a:t>Friedhelm</a:t>
            </a:r>
            <a:r>
              <a:rPr lang="en-US" dirty="0" smtClean="0"/>
              <a:t> </a:t>
            </a:r>
            <a:r>
              <a:rPr lang="en-US" dirty="0"/>
              <a:t>von </a:t>
            </a:r>
            <a:r>
              <a:rPr lang="en-US" dirty="0" err="1" smtClean="0"/>
              <a:t>Blanckenburg</a:t>
            </a:r>
            <a:r>
              <a:rPr lang="en-US" dirty="0" smtClean="0"/>
              <a:t>, Yves </a:t>
            </a:r>
            <a:r>
              <a:rPr lang="en-US" dirty="0" err="1" smtClean="0"/>
              <a:t>Goddéris</a:t>
            </a:r>
            <a:r>
              <a:rPr lang="en-US" dirty="0" smtClean="0"/>
              <a:t>, </a:t>
            </a:r>
            <a:r>
              <a:rPr lang="en-US" dirty="0" err="1" smtClean="0"/>
              <a:t>Jérôme</a:t>
            </a:r>
            <a:r>
              <a:rPr lang="en-US" dirty="0" smtClean="0"/>
              <a:t> </a:t>
            </a:r>
            <a:r>
              <a:rPr lang="en-US" dirty="0" err="1" smtClean="0"/>
              <a:t>Gaillardet</a:t>
            </a:r>
            <a:r>
              <a:rPr lang="en-US" dirty="0" smtClean="0"/>
              <a:t>, Douglas </a:t>
            </a:r>
            <a:r>
              <a:rPr lang="en-US" dirty="0" err="1" smtClean="0"/>
              <a:t>Wentzel</a:t>
            </a:r>
            <a:r>
              <a:rPr lang="en-US" dirty="0" smtClean="0"/>
              <a:t>, Joseph Graney</a:t>
            </a:r>
            <a:r>
              <a:rPr lang="en-US" dirty="0"/>
              <a:t>, Frederick </a:t>
            </a:r>
            <a:r>
              <a:rPr lang="en-US" dirty="0" err="1" smtClean="0"/>
              <a:t>Meinzer</a:t>
            </a:r>
            <a:r>
              <a:rPr lang="en-US" dirty="0" smtClean="0"/>
              <a:t>, Jonathan Nyquist, Laura </a:t>
            </a:r>
            <a:r>
              <a:rPr lang="en-US" dirty="0" err="1" smtClean="0"/>
              <a:t>Toran</a:t>
            </a:r>
            <a:r>
              <a:rPr lang="en-US" dirty="0" smtClean="0"/>
              <a:t>, </a:t>
            </a:r>
            <a:r>
              <a:rPr lang="en-US" dirty="0" err="1" smtClean="0"/>
              <a:t>Lixin</a:t>
            </a:r>
            <a:r>
              <a:rPr lang="en-US" dirty="0" smtClean="0"/>
              <a:t> Jin, Lin Ma, Steve Peters, Frank </a:t>
            </a:r>
            <a:r>
              <a:rPr lang="en-US" dirty="0" err="1" smtClean="0"/>
              <a:t>Pazzaglia</a:t>
            </a:r>
            <a:r>
              <a:rPr lang="en-US" dirty="0" smtClean="0"/>
              <a:t>, Justin Irving, </a:t>
            </a:r>
            <a:r>
              <a:rPr lang="en-US" dirty="0"/>
              <a:t>Garth T. </a:t>
            </a:r>
            <a:r>
              <a:rPr lang="en-US" dirty="0" smtClean="0"/>
              <a:t>Llewellyn, </a:t>
            </a:r>
            <a:r>
              <a:rPr lang="en-US" dirty="0"/>
              <a:t>Victor </a:t>
            </a:r>
            <a:r>
              <a:rPr lang="en-US" dirty="0" err="1" smtClean="0"/>
              <a:t>Heilweil</a:t>
            </a:r>
            <a:r>
              <a:rPr lang="en-US" dirty="0" smtClean="0"/>
              <a:t>, Diana </a:t>
            </a:r>
            <a:r>
              <a:rPr lang="en-US" dirty="0" err="1" smtClean="0"/>
              <a:t>Karwan</a:t>
            </a:r>
            <a:r>
              <a:rPr lang="en-US" dirty="0" smtClean="0"/>
              <a:t>, Anne </a:t>
            </a:r>
            <a:r>
              <a:rPr lang="en-US" dirty="0" err="1" smtClean="0"/>
              <a:t>Kraipel</a:t>
            </a:r>
            <a:r>
              <a:rPr lang="en-US" dirty="0" smtClean="0"/>
              <a:t>, Lou Derry, Jed Sparks, </a:t>
            </a:r>
            <a:r>
              <a:rPr lang="en-US" dirty="0" err="1" smtClean="0"/>
              <a:t>Kamini</a:t>
            </a:r>
            <a:r>
              <a:rPr lang="en-US" dirty="0" smtClean="0"/>
              <a:t> </a:t>
            </a:r>
            <a:r>
              <a:rPr lang="en-US" dirty="0" err="1" smtClean="0"/>
              <a:t>Singha</a:t>
            </a:r>
            <a:r>
              <a:rPr lang="en-US" dirty="0" smtClean="0"/>
              <a:t>, Eric Kirby, Mike </a:t>
            </a:r>
            <a:r>
              <a:rPr lang="en-US" dirty="0" err="1" smtClean="0"/>
              <a:t>Gooseff</a:t>
            </a:r>
            <a:r>
              <a:rPr lang="en-US" dirty="0" smtClean="0"/>
              <a:t>, Elizabeth Herndon, Carleton Bern, Kristen Brubaker</a:t>
            </a:r>
          </a:p>
          <a:p>
            <a:endParaRPr lang="en-US" dirty="0"/>
          </a:p>
        </p:txBody>
      </p:sp>
    </p:spTree>
    <p:extLst>
      <p:ext uri="{BB962C8B-B14F-4D97-AF65-F5344CB8AC3E}">
        <p14:creationId xmlns:p14="http://schemas.microsoft.com/office/powerpoint/2010/main" val="40864807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76200" y="5410200"/>
            <a:ext cx="2667000" cy="1384995"/>
          </a:xfrm>
          <a:prstGeom prst="rect">
            <a:avLst/>
          </a:prstGeom>
          <a:noFill/>
        </p:spPr>
        <p:txBody>
          <a:bodyPr wrap="square" rtlCol="0">
            <a:spAutoFit/>
          </a:bodyPr>
          <a:lstStyle/>
          <a:p>
            <a:r>
              <a:rPr lang="en-US" sz="1400" dirty="0" smtClean="0"/>
              <a:t>SH - Shale </a:t>
            </a:r>
            <a:r>
              <a:rPr lang="en-US" sz="1400" dirty="0"/>
              <a:t>Hills</a:t>
            </a:r>
          </a:p>
          <a:p>
            <a:r>
              <a:rPr lang="en-US" sz="1400" dirty="0" smtClean="0"/>
              <a:t>GR - Garner </a:t>
            </a:r>
            <a:r>
              <a:rPr lang="en-US" sz="1400" dirty="0"/>
              <a:t>Run</a:t>
            </a:r>
          </a:p>
          <a:p>
            <a:r>
              <a:rPr lang="en-US" sz="1400" dirty="0" smtClean="0"/>
              <a:t>SCAL - Shavers </a:t>
            </a:r>
            <a:r>
              <a:rPr lang="en-US" sz="1400" dirty="0"/>
              <a:t>Creek - Above Lake</a:t>
            </a:r>
          </a:p>
          <a:p>
            <a:r>
              <a:rPr lang="en-US" sz="1400" dirty="0" smtClean="0"/>
              <a:t>SCBL - Shavers </a:t>
            </a:r>
            <a:r>
              <a:rPr lang="en-US" sz="1400" dirty="0"/>
              <a:t>Creek - Below Lake</a:t>
            </a:r>
          </a:p>
          <a:p>
            <a:r>
              <a:rPr lang="en-US" sz="1400" dirty="0" smtClean="0"/>
              <a:t>SCO - Shavers </a:t>
            </a:r>
            <a:r>
              <a:rPr lang="en-US" sz="1400" dirty="0"/>
              <a:t>Creek </a:t>
            </a:r>
            <a:r>
              <a:rPr lang="en-US" sz="1400" dirty="0" smtClean="0"/>
              <a:t>Outlet</a:t>
            </a:r>
          </a:p>
          <a:p>
            <a:r>
              <a:rPr lang="en-US" sz="1400" dirty="0" smtClean="0"/>
              <a:t>AG - Agricultural Site</a:t>
            </a:r>
            <a:endParaRPr lang="en-US" sz="1400" dirty="0"/>
          </a:p>
        </p:txBody>
      </p:sp>
      <p:sp>
        <p:nvSpPr>
          <p:cNvPr id="10" name="Title 9"/>
          <p:cNvSpPr txBox="1">
            <a:spLocks noGrp="1"/>
          </p:cNvSpPr>
          <p:nvPr>
            <p:ph type="title"/>
          </p:nvPr>
        </p:nvSpPr>
        <p:spPr>
          <a:xfrm>
            <a:off x="2134858" y="553750"/>
            <a:ext cx="4874283" cy="584775"/>
          </a:xfrm>
          <a:prstGeom prst="rect">
            <a:avLst/>
          </a:prstGeom>
          <a:noFill/>
        </p:spPr>
        <p:txBody>
          <a:bodyPr wrap="none" rtlCol="0">
            <a:spAutoFit/>
          </a:bodyPr>
          <a:lstStyle/>
          <a:p>
            <a:r>
              <a:rPr lang="en-US" sz="3200" dirty="0" smtClean="0"/>
              <a:t>SSHCZO Measurement Suite</a:t>
            </a:r>
            <a:endParaRPr lang="en-US" sz="3200" dirty="0"/>
          </a:p>
        </p:txBody>
      </p:sp>
      <p:graphicFrame>
        <p:nvGraphicFramePr>
          <p:cNvPr id="2" name="Table 1"/>
          <p:cNvGraphicFramePr>
            <a:graphicFrameLocks noGrp="1"/>
          </p:cNvGraphicFramePr>
          <p:nvPr>
            <p:extLst>
              <p:ext uri="{D42A27DB-BD31-4B8C-83A1-F6EECF244321}">
                <p14:modId xmlns:p14="http://schemas.microsoft.com/office/powerpoint/2010/main" val="1838825696"/>
              </p:ext>
            </p:extLst>
          </p:nvPr>
        </p:nvGraphicFramePr>
        <p:xfrm>
          <a:off x="762000" y="1371600"/>
          <a:ext cx="7696200" cy="3343275"/>
        </p:xfrm>
        <a:graphic>
          <a:graphicData uri="http://schemas.openxmlformats.org/drawingml/2006/table">
            <a:tbl>
              <a:tblPr/>
              <a:tblGrid>
                <a:gridCol w="5562600"/>
                <a:gridCol w="304800"/>
                <a:gridCol w="304800"/>
                <a:gridCol w="457200"/>
                <a:gridCol w="482196"/>
                <a:gridCol w="318875"/>
                <a:gridCol w="265729"/>
              </a:tblGrid>
              <a:tr h="193305">
                <a:tc>
                  <a:txBody>
                    <a:bodyPr/>
                    <a:lstStyle/>
                    <a:p>
                      <a:pPr algn="l" fontAlgn="b"/>
                      <a:r>
                        <a:rPr lang="en-US" sz="1400" b="1" i="0" u="none" strike="noStrike" dirty="0">
                          <a:solidFill>
                            <a:srgbClr val="000000"/>
                          </a:solidFill>
                          <a:effectLst/>
                          <a:latin typeface="Calibri"/>
                        </a:rPr>
                        <a:t>Measurement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a:solidFill>
                            <a:srgbClr val="000000"/>
                          </a:solidFill>
                          <a:effectLst/>
                          <a:latin typeface="Calibri"/>
                        </a:rPr>
                        <a:t>SH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a:solidFill>
                            <a:srgbClr val="000000"/>
                          </a:solidFill>
                          <a:effectLst/>
                          <a:latin typeface="Calibri"/>
                        </a:rPr>
                        <a:t>GR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a:solidFill>
                            <a:srgbClr val="000000"/>
                          </a:solidFill>
                          <a:effectLst/>
                          <a:latin typeface="Calibri"/>
                        </a:rPr>
                        <a:t>SCAL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a:solidFill>
                            <a:srgbClr val="000000"/>
                          </a:solidFill>
                          <a:effectLst/>
                          <a:latin typeface="Calibri"/>
                        </a:rPr>
                        <a:t>SCBL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a:solidFill>
                            <a:srgbClr val="000000"/>
                          </a:solidFill>
                          <a:effectLst/>
                          <a:latin typeface="Calibri"/>
                        </a:rPr>
                        <a:t>SCO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a:solidFill>
                            <a:srgbClr val="000000"/>
                          </a:solidFill>
                          <a:effectLst/>
                          <a:latin typeface="Calibri"/>
                        </a:rPr>
                        <a:t>AG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305">
                <a:tc>
                  <a:txBody>
                    <a:bodyPr/>
                    <a:lstStyle/>
                    <a:p>
                      <a:pPr algn="l" fontAlgn="b"/>
                      <a:r>
                        <a:rPr lang="en-US" sz="1400" b="0" i="0" u="none" strike="noStrike">
                          <a:solidFill>
                            <a:srgbClr val="000000"/>
                          </a:solidFill>
                          <a:effectLst/>
                          <a:latin typeface="Calibri"/>
                        </a:rPr>
                        <a:t>Leaf Area Index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DE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305">
                <a:tc>
                  <a:txBody>
                    <a:bodyPr/>
                    <a:lstStyle/>
                    <a:p>
                      <a:pPr algn="l" fontAlgn="b"/>
                      <a:r>
                        <a:rPr lang="en-US" sz="1400" b="0" i="0" u="none" strike="noStrike">
                          <a:solidFill>
                            <a:srgbClr val="000000"/>
                          </a:solidFill>
                          <a:effectLst/>
                          <a:latin typeface="Calibri"/>
                        </a:rPr>
                        <a:t>Leaf Litter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MK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MK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305">
                <a:tc>
                  <a:txBody>
                    <a:bodyPr/>
                    <a:lstStyle/>
                    <a:p>
                      <a:pPr algn="l" fontAlgn="b"/>
                      <a:r>
                        <a:rPr lang="en-US" sz="1400" b="0" i="0" u="none" strike="noStrike">
                          <a:solidFill>
                            <a:srgbClr val="000000"/>
                          </a:solidFill>
                          <a:effectLst/>
                          <a:latin typeface="Calibri"/>
                        </a:rPr>
                        <a:t>Meteoric 10Be concentrations in hillslope regolith (existing)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baseline="0" dirty="0">
                          <a:solidFill>
                            <a:srgbClr val="0070C0"/>
                          </a:solidFill>
                          <a:effectLst/>
                          <a:latin typeface="Calibri"/>
                        </a:rPr>
                        <a:t>PB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305">
                <a:tc>
                  <a:txBody>
                    <a:bodyPr/>
                    <a:lstStyle/>
                    <a:p>
                      <a:pPr algn="l" fontAlgn="b"/>
                      <a:r>
                        <a:rPr lang="en-US" sz="1400" b="0" i="0" u="none" strike="noStrike">
                          <a:solidFill>
                            <a:srgbClr val="000000"/>
                          </a:solidFill>
                          <a:effectLst/>
                          <a:latin typeface="Calibri"/>
                        </a:rPr>
                        <a:t>Precipitation Amount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305">
                <a:tc>
                  <a:txBody>
                    <a:bodyPr/>
                    <a:lstStyle/>
                    <a:p>
                      <a:pPr algn="l" fontAlgn="b"/>
                      <a:r>
                        <a:rPr lang="en-US" sz="1400" b="0" i="0" u="none" strike="noStrike">
                          <a:solidFill>
                            <a:srgbClr val="000000"/>
                          </a:solidFill>
                          <a:effectLst/>
                          <a:latin typeface="Calibri"/>
                        </a:rPr>
                        <a:t>Precipitation Type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305">
                <a:tc>
                  <a:txBody>
                    <a:bodyPr/>
                    <a:lstStyle/>
                    <a:p>
                      <a:pPr algn="l" fontAlgn="b"/>
                      <a:r>
                        <a:rPr lang="en-US" sz="1400" b="0" i="0" u="none" strike="noStrike">
                          <a:solidFill>
                            <a:srgbClr val="000000"/>
                          </a:solidFill>
                          <a:effectLst/>
                          <a:latin typeface="Calibri"/>
                        </a:rPr>
                        <a:t>Relative Humidity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baseline="0" dirty="0">
                          <a:solidFill>
                            <a:srgbClr val="0070C0"/>
                          </a:solidFill>
                          <a:effectLst/>
                          <a:latin typeface="Calibri"/>
                        </a:rPr>
                        <a:t>KD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baseline="0" dirty="0">
                          <a:solidFill>
                            <a:schemeClr val="tx1"/>
                          </a:solidFill>
                          <a:effectLst/>
                          <a:latin typeface="Calibri"/>
                        </a:rPr>
                        <a:t>KD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305">
                <a:tc>
                  <a:txBody>
                    <a:bodyPr/>
                    <a:lstStyle/>
                    <a:p>
                      <a:pPr algn="l" fontAlgn="b"/>
                      <a:r>
                        <a:rPr lang="en-US" sz="1400" b="0" i="0" u="none" strike="noStrike">
                          <a:solidFill>
                            <a:srgbClr val="000000"/>
                          </a:solidFill>
                          <a:effectLst/>
                          <a:latin typeface="Calibri"/>
                        </a:rPr>
                        <a:t>Sap Flux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DE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baseline="0" dirty="0">
                          <a:solidFill>
                            <a:srgbClr val="0070C0"/>
                          </a:solidFill>
                          <a:effectLst/>
                          <a:latin typeface="Calibri"/>
                        </a:rPr>
                        <a:t>DE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305">
                <a:tc>
                  <a:txBody>
                    <a:bodyPr/>
                    <a:lstStyle/>
                    <a:p>
                      <a:pPr algn="l" fontAlgn="b"/>
                      <a:r>
                        <a:rPr lang="en-US" sz="1400" b="0" i="0" u="none" strike="noStrike">
                          <a:solidFill>
                            <a:srgbClr val="000000"/>
                          </a:solidFill>
                          <a:effectLst/>
                          <a:latin typeface="Calibri"/>
                        </a:rPr>
                        <a:t>Snow Depth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305">
                <a:tc>
                  <a:txBody>
                    <a:bodyPr/>
                    <a:lstStyle/>
                    <a:p>
                      <a:pPr algn="l" fontAlgn="b"/>
                      <a:r>
                        <a:rPr lang="en-US" sz="1400" b="0" i="0" u="none" strike="noStrike">
                          <a:solidFill>
                            <a:srgbClr val="000000"/>
                          </a:solidFill>
                          <a:effectLst/>
                          <a:latin typeface="Calibri"/>
                        </a:rPr>
                        <a:t>Soil CO2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JK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baseline="0" dirty="0">
                          <a:solidFill>
                            <a:srgbClr val="0070C0"/>
                          </a:solidFill>
                          <a:effectLst/>
                          <a:latin typeface="Calibri"/>
                        </a:rPr>
                        <a:t>JK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305">
                <a:tc>
                  <a:txBody>
                    <a:bodyPr/>
                    <a:lstStyle/>
                    <a:p>
                      <a:pPr algn="l" fontAlgn="b"/>
                      <a:r>
                        <a:rPr lang="en-US" sz="1400" b="0" i="0" u="none" strike="noStrike">
                          <a:solidFill>
                            <a:srgbClr val="000000"/>
                          </a:solidFill>
                          <a:effectLst/>
                          <a:latin typeface="Calibri"/>
                        </a:rPr>
                        <a:t>Soil Dielectric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HL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HL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305">
                <a:tc>
                  <a:txBody>
                    <a:bodyPr/>
                    <a:lstStyle/>
                    <a:p>
                      <a:pPr algn="l" fontAlgn="b"/>
                      <a:r>
                        <a:rPr lang="en-US" sz="1400" b="0" i="0" u="none" strike="noStrike">
                          <a:solidFill>
                            <a:srgbClr val="000000"/>
                          </a:solidFill>
                          <a:effectLst/>
                          <a:latin typeface="Calibri"/>
                        </a:rPr>
                        <a:t>Soil Moisture - Stevens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a:rPr>
                        <a:t>HL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baseline="0" dirty="0">
                          <a:solidFill>
                            <a:srgbClr val="0070C0"/>
                          </a:solidFill>
                          <a:effectLst/>
                          <a:latin typeface="Calibri"/>
                        </a:rPr>
                        <a:t>HL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305">
                <a:tc>
                  <a:txBody>
                    <a:bodyPr/>
                    <a:lstStyle/>
                    <a:p>
                      <a:pPr algn="l" fontAlgn="b"/>
                      <a:r>
                        <a:rPr lang="en-US" sz="1400" b="0" i="0" u="none" strike="noStrike">
                          <a:solidFill>
                            <a:srgbClr val="000000"/>
                          </a:solidFill>
                          <a:effectLst/>
                          <a:latin typeface="Calibri"/>
                        </a:rPr>
                        <a:t>Soil Moisture - TDR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smtClean="0">
                          <a:solidFill>
                            <a:srgbClr val="000000"/>
                          </a:solidFill>
                          <a:effectLst/>
                          <a:latin typeface="Calibri"/>
                        </a:rPr>
                        <a:t>HL</a:t>
                      </a:r>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baseline="0" dirty="0" smtClean="0">
                          <a:solidFill>
                            <a:srgbClr val="0070C0"/>
                          </a:solidFill>
                          <a:effectLst/>
                          <a:latin typeface="Calibri"/>
                        </a:rPr>
                        <a:t>DE</a:t>
                      </a:r>
                      <a:endParaRPr lang="en-US" sz="1400" b="0" i="0" u="none" strike="noStrike" baseline="0" dirty="0">
                        <a:solidFill>
                          <a:srgbClr val="0070C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305">
                <a:tc>
                  <a:txBody>
                    <a:bodyPr/>
                    <a:lstStyle/>
                    <a:p>
                      <a:pPr algn="l" fontAlgn="b"/>
                      <a:r>
                        <a:rPr lang="en-US" sz="1400" b="0" i="0" u="none" strike="noStrike">
                          <a:solidFill>
                            <a:srgbClr val="000000"/>
                          </a:solidFill>
                          <a:effectLst/>
                          <a:latin typeface="Calibri"/>
                        </a:rPr>
                        <a:t>Soil Moisture - COSMOS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baseline="0" dirty="0">
                          <a:solidFill>
                            <a:srgbClr val="0070C0"/>
                          </a:solidFill>
                          <a:effectLst/>
                          <a:latin typeface="Calibri"/>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LL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305">
                <a:tc>
                  <a:txBody>
                    <a:bodyPr/>
                    <a:lstStyle/>
                    <a:p>
                      <a:pPr algn="l" fontAlgn="b"/>
                      <a:r>
                        <a:rPr lang="en-US" sz="1400" b="0" i="0" u="none" strike="noStrike">
                          <a:solidFill>
                            <a:srgbClr val="000000"/>
                          </a:solidFill>
                          <a:effectLst/>
                          <a:latin typeface="Calibri"/>
                        </a:rPr>
                        <a:t>Soil O2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JK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baseline="0" dirty="0">
                          <a:solidFill>
                            <a:srgbClr val="0070C0"/>
                          </a:solidFill>
                          <a:effectLst/>
                          <a:latin typeface="Calibri"/>
                        </a:rPr>
                        <a:t>JK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1" name="TextBox 10"/>
          <p:cNvSpPr txBox="1"/>
          <p:nvPr/>
        </p:nvSpPr>
        <p:spPr>
          <a:xfrm>
            <a:off x="2590800" y="6550223"/>
            <a:ext cx="2667000" cy="307777"/>
          </a:xfrm>
          <a:prstGeom prst="rect">
            <a:avLst/>
          </a:prstGeom>
          <a:noFill/>
        </p:spPr>
        <p:txBody>
          <a:bodyPr wrap="square" rtlCol="0">
            <a:spAutoFit/>
          </a:bodyPr>
          <a:lstStyle/>
          <a:p>
            <a:r>
              <a:rPr lang="en-US" sz="1400" dirty="0" smtClean="0">
                <a:solidFill>
                  <a:srgbClr val="0070C0"/>
                </a:solidFill>
              </a:rPr>
              <a:t>Blue – Active Data Being Collected</a:t>
            </a:r>
            <a:endParaRPr lang="en-US" sz="1400" dirty="0">
              <a:solidFill>
                <a:srgbClr val="0070C0"/>
              </a:solidFill>
            </a:endParaRPr>
          </a:p>
        </p:txBody>
      </p:sp>
      <p:sp>
        <p:nvSpPr>
          <p:cNvPr id="12" name="TextBox 11"/>
          <p:cNvSpPr txBox="1"/>
          <p:nvPr/>
        </p:nvSpPr>
        <p:spPr>
          <a:xfrm>
            <a:off x="1371600" y="5026222"/>
            <a:ext cx="6477000" cy="307777"/>
          </a:xfrm>
          <a:prstGeom prst="rect">
            <a:avLst/>
          </a:prstGeom>
          <a:noFill/>
        </p:spPr>
        <p:txBody>
          <a:bodyPr wrap="square" rtlCol="0">
            <a:spAutoFit/>
          </a:bodyPr>
          <a:lstStyle/>
          <a:p>
            <a:r>
              <a:rPr lang="en-US" sz="1400" i="1" dirty="0" smtClean="0"/>
              <a:t>Note – This is a work in progress.  Please inform Dan of any changes/corrections ASAP.</a:t>
            </a:r>
            <a:endParaRPr lang="en-US" sz="1400" i="1" dirty="0"/>
          </a:p>
        </p:txBody>
      </p:sp>
      <p:sp>
        <p:nvSpPr>
          <p:cNvPr id="13" name="TextBox 12"/>
          <p:cNvSpPr txBox="1"/>
          <p:nvPr/>
        </p:nvSpPr>
        <p:spPr>
          <a:xfrm>
            <a:off x="8680704" y="0"/>
            <a:ext cx="457200" cy="276999"/>
          </a:xfrm>
          <a:prstGeom prst="rect">
            <a:avLst/>
          </a:prstGeom>
          <a:noFill/>
        </p:spPr>
        <p:txBody>
          <a:bodyPr wrap="square" rtlCol="0">
            <a:spAutoFit/>
          </a:bodyPr>
          <a:lstStyle/>
          <a:p>
            <a:r>
              <a:rPr lang="en-US" sz="1200" dirty="0"/>
              <a:t>2</a:t>
            </a:r>
            <a:r>
              <a:rPr lang="en-US" sz="1200" dirty="0" smtClean="0"/>
              <a:t>/3</a:t>
            </a:r>
            <a:endParaRPr lang="en-US" sz="1200" dirty="0"/>
          </a:p>
        </p:txBody>
      </p:sp>
      <p:sp>
        <p:nvSpPr>
          <p:cNvPr id="15" name="TextBox 14"/>
          <p:cNvSpPr txBox="1"/>
          <p:nvPr/>
        </p:nvSpPr>
        <p:spPr>
          <a:xfrm>
            <a:off x="5638800" y="5638800"/>
            <a:ext cx="3505200" cy="1169551"/>
          </a:xfrm>
          <a:prstGeom prst="rect">
            <a:avLst/>
          </a:prstGeom>
          <a:noFill/>
        </p:spPr>
        <p:txBody>
          <a:bodyPr wrap="square" rtlCol="0">
            <a:spAutoFit/>
          </a:bodyPr>
          <a:lstStyle/>
          <a:p>
            <a:r>
              <a:rPr lang="en-US" sz="1400" dirty="0" smtClean="0"/>
              <a:t>KD - Ken Davis	TR - Tess </a:t>
            </a:r>
            <a:r>
              <a:rPr lang="en-US" sz="1400" dirty="0"/>
              <a:t>Russo</a:t>
            </a:r>
          </a:p>
          <a:p>
            <a:r>
              <a:rPr lang="en-US" sz="1400" dirty="0" smtClean="0"/>
              <a:t>SB - Sue Brantley	MK - Margot </a:t>
            </a:r>
            <a:r>
              <a:rPr lang="en-US" sz="1400" dirty="0"/>
              <a:t>Kaye</a:t>
            </a:r>
          </a:p>
          <a:p>
            <a:r>
              <a:rPr lang="en-US" sz="1400" dirty="0" smtClean="0"/>
              <a:t>DE - Dave Eissenstat	PB - Paul </a:t>
            </a:r>
            <a:r>
              <a:rPr lang="en-US" sz="1400" dirty="0"/>
              <a:t>Bierman</a:t>
            </a:r>
          </a:p>
          <a:p>
            <a:r>
              <a:rPr lang="en-US" sz="1400" dirty="0" smtClean="0"/>
              <a:t>JK - Jason Kaye	HL - Henry Lin</a:t>
            </a:r>
          </a:p>
          <a:p>
            <a:r>
              <a:rPr lang="en-US" sz="1400" dirty="0" smtClean="0"/>
              <a:t>LL - Li </a:t>
            </a:r>
            <a:r>
              <a:rPr lang="en-US" sz="1400" dirty="0" err="1" smtClean="0"/>
              <a:t>Li</a:t>
            </a:r>
            <a:r>
              <a:rPr lang="en-US" sz="1400" dirty="0" smtClean="0"/>
              <a:t>		* - External</a:t>
            </a:r>
            <a:endParaRPr lang="en-US" sz="1400" dirty="0"/>
          </a:p>
        </p:txBody>
      </p:sp>
    </p:spTree>
    <p:extLst>
      <p:ext uri="{BB962C8B-B14F-4D97-AF65-F5344CB8AC3E}">
        <p14:creationId xmlns:p14="http://schemas.microsoft.com/office/powerpoint/2010/main" val="16261797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76200" y="5410200"/>
            <a:ext cx="2667000" cy="1384995"/>
          </a:xfrm>
          <a:prstGeom prst="rect">
            <a:avLst/>
          </a:prstGeom>
          <a:noFill/>
        </p:spPr>
        <p:txBody>
          <a:bodyPr wrap="square" rtlCol="0">
            <a:spAutoFit/>
          </a:bodyPr>
          <a:lstStyle/>
          <a:p>
            <a:r>
              <a:rPr lang="en-US" sz="1400" dirty="0" smtClean="0"/>
              <a:t>SH - Shale </a:t>
            </a:r>
            <a:r>
              <a:rPr lang="en-US" sz="1400" dirty="0"/>
              <a:t>Hills</a:t>
            </a:r>
          </a:p>
          <a:p>
            <a:r>
              <a:rPr lang="en-US" sz="1400" dirty="0" smtClean="0"/>
              <a:t>GR - Garner </a:t>
            </a:r>
            <a:r>
              <a:rPr lang="en-US" sz="1400" dirty="0"/>
              <a:t>Run</a:t>
            </a:r>
          </a:p>
          <a:p>
            <a:r>
              <a:rPr lang="en-US" sz="1400" dirty="0" smtClean="0"/>
              <a:t>SCAL - Shavers </a:t>
            </a:r>
            <a:r>
              <a:rPr lang="en-US" sz="1400" dirty="0"/>
              <a:t>Creek - Above Lake</a:t>
            </a:r>
          </a:p>
          <a:p>
            <a:r>
              <a:rPr lang="en-US" sz="1400" dirty="0" smtClean="0"/>
              <a:t>SCBL - Shavers </a:t>
            </a:r>
            <a:r>
              <a:rPr lang="en-US" sz="1400" dirty="0"/>
              <a:t>Creek - Below Lake</a:t>
            </a:r>
          </a:p>
          <a:p>
            <a:r>
              <a:rPr lang="en-US" sz="1400" dirty="0" smtClean="0"/>
              <a:t>SCO - Shavers </a:t>
            </a:r>
            <a:r>
              <a:rPr lang="en-US" sz="1400" dirty="0"/>
              <a:t>Creek </a:t>
            </a:r>
            <a:r>
              <a:rPr lang="en-US" sz="1400" dirty="0" smtClean="0"/>
              <a:t>Outlet</a:t>
            </a:r>
          </a:p>
          <a:p>
            <a:r>
              <a:rPr lang="en-US" sz="1400" dirty="0" smtClean="0"/>
              <a:t>AG - Agricultural Site</a:t>
            </a:r>
            <a:endParaRPr lang="en-US" sz="1400" dirty="0"/>
          </a:p>
        </p:txBody>
      </p:sp>
      <p:sp>
        <p:nvSpPr>
          <p:cNvPr id="9" name="TextBox 8"/>
          <p:cNvSpPr txBox="1"/>
          <p:nvPr/>
        </p:nvSpPr>
        <p:spPr>
          <a:xfrm>
            <a:off x="5638800" y="5638800"/>
            <a:ext cx="3505200" cy="1169551"/>
          </a:xfrm>
          <a:prstGeom prst="rect">
            <a:avLst/>
          </a:prstGeom>
          <a:noFill/>
        </p:spPr>
        <p:txBody>
          <a:bodyPr wrap="square" rtlCol="0">
            <a:spAutoFit/>
          </a:bodyPr>
          <a:lstStyle/>
          <a:p>
            <a:r>
              <a:rPr lang="en-US" sz="1400" dirty="0" smtClean="0"/>
              <a:t>KD - Ken Davis	TR - Tess </a:t>
            </a:r>
            <a:r>
              <a:rPr lang="en-US" sz="1400" dirty="0"/>
              <a:t>Russo</a:t>
            </a:r>
          </a:p>
          <a:p>
            <a:r>
              <a:rPr lang="en-US" sz="1400" dirty="0" smtClean="0"/>
              <a:t>SB - Sue Brantley	MK - Margot </a:t>
            </a:r>
            <a:r>
              <a:rPr lang="en-US" sz="1400" dirty="0"/>
              <a:t>Kaye</a:t>
            </a:r>
          </a:p>
          <a:p>
            <a:r>
              <a:rPr lang="en-US" sz="1400" dirty="0" smtClean="0"/>
              <a:t>DE - Dave Eissenstat	PB - Paul </a:t>
            </a:r>
            <a:r>
              <a:rPr lang="en-US" sz="1400" dirty="0"/>
              <a:t>Bierman</a:t>
            </a:r>
          </a:p>
          <a:p>
            <a:r>
              <a:rPr lang="en-US" sz="1400" dirty="0" smtClean="0"/>
              <a:t>JK - Jason Kaye	HL - Henry Lin</a:t>
            </a:r>
          </a:p>
          <a:p>
            <a:r>
              <a:rPr lang="en-US" sz="1400" dirty="0" smtClean="0"/>
              <a:t>LL - Li </a:t>
            </a:r>
            <a:r>
              <a:rPr lang="en-US" sz="1400" dirty="0" err="1" smtClean="0"/>
              <a:t>Li</a:t>
            </a:r>
            <a:r>
              <a:rPr lang="en-US" sz="1400" dirty="0" smtClean="0"/>
              <a:t>		* - External</a:t>
            </a:r>
            <a:endParaRPr lang="en-US" sz="1400" dirty="0"/>
          </a:p>
        </p:txBody>
      </p:sp>
      <p:sp>
        <p:nvSpPr>
          <p:cNvPr id="10" name="Title 9"/>
          <p:cNvSpPr txBox="1">
            <a:spLocks noGrp="1"/>
          </p:cNvSpPr>
          <p:nvPr>
            <p:ph type="title"/>
          </p:nvPr>
        </p:nvSpPr>
        <p:spPr>
          <a:xfrm>
            <a:off x="2134858" y="553750"/>
            <a:ext cx="4874283" cy="584775"/>
          </a:xfrm>
          <a:prstGeom prst="rect">
            <a:avLst/>
          </a:prstGeom>
          <a:noFill/>
        </p:spPr>
        <p:txBody>
          <a:bodyPr wrap="none" rtlCol="0">
            <a:spAutoFit/>
          </a:bodyPr>
          <a:lstStyle/>
          <a:p>
            <a:r>
              <a:rPr lang="en-US" sz="3200" dirty="0" smtClean="0"/>
              <a:t>SSHCZO Measurement Suite</a:t>
            </a:r>
            <a:endParaRPr lang="en-US" sz="3200" dirty="0"/>
          </a:p>
        </p:txBody>
      </p:sp>
      <p:graphicFrame>
        <p:nvGraphicFramePr>
          <p:cNvPr id="3" name="Table 2"/>
          <p:cNvGraphicFramePr>
            <a:graphicFrameLocks noGrp="1"/>
          </p:cNvGraphicFramePr>
          <p:nvPr>
            <p:extLst>
              <p:ext uri="{D42A27DB-BD31-4B8C-83A1-F6EECF244321}">
                <p14:modId xmlns:p14="http://schemas.microsoft.com/office/powerpoint/2010/main" val="1320857553"/>
              </p:ext>
            </p:extLst>
          </p:nvPr>
        </p:nvGraphicFramePr>
        <p:xfrm>
          <a:off x="762000" y="1371600"/>
          <a:ext cx="7772401" cy="1996440"/>
        </p:xfrm>
        <a:graphic>
          <a:graphicData uri="http://schemas.openxmlformats.org/drawingml/2006/table">
            <a:tbl>
              <a:tblPr/>
              <a:tblGrid>
                <a:gridCol w="5617675"/>
                <a:gridCol w="307818"/>
                <a:gridCol w="307818"/>
                <a:gridCol w="461727"/>
                <a:gridCol w="391562"/>
                <a:gridCol w="377983"/>
                <a:gridCol w="307818"/>
              </a:tblGrid>
              <a:tr h="190500">
                <a:tc>
                  <a:txBody>
                    <a:bodyPr/>
                    <a:lstStyle/>
                    <a:p>
                      <a:pPr algn="l" fontAlgn="b"/>
                      <a:r>
                        <a:rPr lang="en-US" sz="1400" b="1" i="0" u="none" strike="noStrike" dirty="0">
                          <a:solidFill>
                            <a:srgbClr val="000000"/>
                          </a:solidFill>
                          <a:effectLst/>
                          <a:latin typeface="Calibri"/>
                        </a:rPr>
                        <a:t>Measurement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a:solidFill>
                            <a:srgbClr val="000000"/>
                          </a:solidFill>
                          <a:effectLst/>
                          <a:latin typeface="Calibri"/>
                        </a:rPr>
                        <a:t>SH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a:solidFill>
                            <a:srgbClr val="000000"/>
                          </a:solidFill>
                          <a:effectLst/>
                          <a:latin typeface="Calibri"/>
                        </a:rPr>
                        <a:t>GR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a:solidFill>
                            <a:srgbClr val="000000"/>
                          </a:solidFill>
                          <a:effectLst/>
                          <a:latin typeface="Calibri"/>
                        </a:rPr>
                        <a:t>SCAL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a:solidFill>
                            <a:srgbClr val="000000"/>
                          </a:solidFill>
                          <a:effectLst/>
                          <a:latin typeface="Calibri"/>
                        </a:rPr>
                        <a:t>SCBL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a:solidFill>
                            <a:srgbClr val="000000"/>
                          </a:solidFill>
                          <a:effectLst/>
                          <a:latin typeface="Calibri"/>
                        </a:rPr>
                        <a:t>SCO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a:solidFill>
                            <a:srgbClr val="000000"/>
                          </a:solidFill>
                          <a:effectLst/>
                          <a:latin typeface="Calibri"/>
                        </a:rPr>
                        <a:t>AG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l" fontAlgn="b"/>
                      <a:r>
                        <a:rPr lang="en-US" sz="1400" b="0" i="0" u="none" strike="noStrike">
                          <a:solidFill>
                            <a:srgbClr val="000000"/>
                          </a:solidFill>
                          <a:effectLst/>
                          <a:latin typeface="Calibri"/>
                        </a:rPr>
                        <a:t>Soil Temperature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HL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HL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l" fontAlgn="b"/>
                      <a:r>
                        <a:rPr lang="en-US" sz="1400" b="0" i="0" u="none" strike="noStrike">
                          <a:solidFill>
                            <a:srgbClr val="000000"/>
                          </a:solidFill>
                          <a:effectLst/>
                          <a:latin typeface="Calibri"/>
                        </a:rPr>
                        <a:t>Stage/Level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TR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TR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baseline="0" dirty="0">
                          <a:solidFill>
                            <a:srgbClr val="0070C0"/>
                          </a:solidFill>
                          <a:effectLst/>
                          <a:latin typeface="Calibri"/>
                        </a:rPr>
                        <a:t>TR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baseline="0">
                          <a:solidFill>
                            <a:srgbClr val="0070C0"/>
                          </a:solidFill>
                          <a:effectLst/>
                          <a:latin typeface="Calibri"/>
                        </a:rPr>
                        <a:t>TR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baseline="0" dirty="0">
                          <a:solidFill>
                            <a:srgbClr val="0070C0"/>
                          </a:solidFill>
                          <a:effectLst/>
                          <a:latin typeface="Calibri"/>
                        </a:rPr>
                        <a:t>TR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l" fontAlgn="b"/>
                      <a:r>
                        <a:rPr lang="en-US" sz="1400" b="0" i="0" u="none" strike="noStrike">
                          <a:solidFill>
                            <a:srgbClr val="000000"/>
                          </a:solidFill>
                          <a:effectLst/>
                          <a:latin typeface="Calibri"/>
                        </a:rPr>
                        <a:t>Suspended sediment chemistry (major cations, Fe, Mn, Al, Si)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TR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l" fontAlgn="b"/>
                      <a:r>
                        <a:rPr lang="en-US" sz="1400" b="0" i="0" u="none" strike="noStrike">
                          <a:solidFill>
                            <a:srgbClr val="000000"/>
                          </a:solidFill>
                          <a:effectLst/>
                          <a:latin typeface="Calibri"/>
                        </a:rPr>
                        <a:t>Tree Survey (Height, Diameter, Species Distribution)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smtClean="0">
                          <a:solidFill>
                            <a:srgbClr val="000000"/>
                          </a:solidFill>
                          <a:effectLst/>
                          <a:latin typeface="Calibri"/>
                        </a:rPr>
                        <a:t>MK</a:t>
                      </a:r>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baseline="0" dirty="0">
                          <a:solidFill>
                            <a:srgbClr val="0070C0"/>
                          </a:solidFill>
                          <a:effectLst/>
                          <a:latin typeface="Calibri"/>
                        </a:rPr>
                        <a:t>MK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l" fontAlgn="b"/>
                      <a:r>
                        <a:rPr lang="en-US" sz="1400" b="0" i="0" u="none" strike="noStrike">
                          <a:solidFill>
                            <a:srgbClr val="000000"/>
                          </a:solidFill>
                          <a:effectLst/>
                          <a:latin typeface="Calibri"/>
                        </a:rPr>
                        <a:t>Turbidity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TR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l" fontAlgn="b"/>
                      <a:r>
                        <a:rPr lang="en-US" sz="1400" b="0" i="0" u="none" strike="noStrike">
                          <a:solidFill>
                            <a:srgbClr val="000000"/>
                          </a:solidFill>
                          <a:effectLst/>
                          <a:latin typeface="Calibri"/>
                        </a:rPr>
                        <a:t>Virtual Temperature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baseline="0" dirty="0">
                          <a:solidFill>
                            <a:srgbClr val="0070C0"/>
                          </a:solidFill>
                          <a:effectLst/>
                          <a:latin typeface="Calibri"/>
                        </a:rPr>
                        <a:t>KD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KD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l" fontAlgn="b"/>
                      <a:r>
                        <a:rPr lang="en-US" sz="1400" b="0" i="0" u="none" strike="noStrike">
                          <a:solidFill>
                            <a:srgbClr val="000000"/>
                          </a:solidFill>
                          <a:effectLst/>
                          <a:latin typeface="Calibri"/>
                        </a:rPr>
                        <a:t>Water chemistry (DOC, TOC, DO, NO3, NH4, K, F, Cl, pH, EC, ORP, major cations, Fe, Mn, Al, Si)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baseline="0" dirty="0">
                          <a:solidFill>
                            <a:srgbClr val="0070C0"/>
                          </a:solidFill>
                          <a:effectLst/>
                          <a:latin typeface="Calibri"/>
                        </a:rPr>
                        <a:t>TR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baseline="0" dirty="0">
                          <a:solidFill>
                            <a:srgbClr val="0070C0"/>
                          </a:solidFill>
                          <a:effectLst/>
                          <a:latin typeface="Calibri"/>
                        </a:rPr>
                        <a:t>TR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7" name="TextBox 6"/>
          <p:cNvSpPr txBox="1"/>
          <p:nvPr/>
        </p:nvSpPr>
        <p:spPr>
          <a:xfrm>
            <a:off x="2590800" y="6550223"/>
            <a:ext cx="2667000" cy="307777"/>
          </a:xfrm>
          <a:prstGeom prst="rect">
            <a:avLst/>
          </a:prstGeom>
          <a:noFill/>
        </p:spPr>
        <p:txBody>
          <a:bodyPr wrap="square" rtlCol="0">
            <a:spAutoFit/>
          </a:bodyPr>
          <a:lstStyle/>
          <a:p>
            <a:r>
              <a:rPr lang="en-US" sz="1400" dirty="0" smtClean="0">
                <a:solidFill>
                  <a:srgbClr val="0070C0"/>
                </a:solidFill>
              </a:rPr>
              <a:t>Blue – Active Data Being Collected</a:t>
            </a:r>
            <a:endParaRPr lang="en-US" sz="1400" dirty="0">
              <a:solidFill>
                <a:srgbClr val="0070C0"/>
              </a:solidFill>
            </a:endParaRPr>
          </a:p>
        </p:txBody>
      </p:sp>
      <p:sp>
        <p:nvSpPr>
          <p:cNvPr id="11" name="TextBox 10"/>
          <p:cNvSpPr txBox="1"/>
          <p:nvPr/>
        </p:nvSpPr>
        <p:spPr>
          <a:xfrm>
            <a:off x="1371600" y="5026222"/>
            <a:ext cx="6477000" cy="307777"/>
          </a:xfrm>
          <a:prstGeom prst="rect">
            <a:avLst/>
          </a:prstGeom>
          <a:noFill/>
        </p:spPr>
        <p:txBody>
          <a:bodyPr wrap="square" rtlCol="0">
            <a:spAutoFit/>
          </a:bodyPr>
          <a:lstStyle/>
          <a:p>
            <a:r>
              <a:rPr lang="en-US" sz="1400" i="1" dirty="0" smtClean="0"/>
              <a:t>Note – This is a work in progress.  Please inform Dan of any changes/corrections ASAP.</a:t>
            </a:r>
            <a:endParaRPr lang="en-US" sz="1400" i="1" dirty="0"/>
          </a:p>
        </p:txBody>
      </p:sp>
      <p:sp>
        <p:nvSpPr>
          <p:cNvPr id="12" name="TextBox 11"/>
          <p:cNvSpPr txBox="1"/>
          <p:nvPr/>
        </p:nvSpPr>
        <p:spPr>
          <a:xfrm>
            <a:off x="8680704" y="0"/>
            <a:ext cx="457200" cy="276999"/>
          </a:xfrm>
          <a:prstGeom prst="rect">
            <a:avLst/>
          </a:prstGeom>
          <a:noFill/>
        </p:spPr>
        <p:txBody>
          <a:bodyPr wrap="square" rtlCol="0">
            <a:spAutoFit/>
          </a:bodyPr>
          <a:lstStyle/>
          <a:p>
            <a:r>
              <a:rPr lang="en-US" sz="1200" dirty="0" smtClean="0"/>
              <a:t>3/3</a:t>
            </a:r>
            <a:endParaRPr lang="en-US" sz="1200" dirty="0"/>
          </a:p>
        </p:txBody>
      </p:sp>
    </p:spTree>
    <p:extLst>
      <p:ext uri="{BB962C8B-B14F-4D97-AF65-F5344CB8AC3E}">
        <p14:creationId xmlns:p14="http://schemas.microsoft.com/office/powerpoint/2010/main" val="1081617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8332" y="304800"/>
            <a:ext cx="5769528" cy="461665"/>
          </a:xfrm>
          <a:prstGeom prst="rect">
            <a:avLst/>
          </a:prstGeom>
          <a:noFill/>
        </p:spPr>
        <p:txBody>
          <a:bodyPr wrap="none" rtlCol="0">
            <a:spAutoFit/>
          </a:bodyPr>
          <a:lstStyle/>
          <a:p>
            <a:r>
              <a:rPr lang="en-US" sz="2400" dirty="0" smtClean="0"/>
              <a:t>NSF Virtual Site Review – November 9</a:t>
            </a:r>
            <a:r>
              <a:rPr lang="en-US" sz="2400" baseline="30000" dirty="0" smtClean="0"/>
              <a:t>th</a:t>
            </a:r>
            <a:r>
              <a:rPr lang="en-US" sz="2400" dirty="0" smtClean="0"/>
              <a:t> 2015</a:t>
            </a:r>
            <a:endParaRPr lang="en-US" sz="2400" dirty="0"/>
          </a:p>
        </p:txBody>
      </p:sp>
      <p:sp>
        <p:nvSpPr>
          <p:cNvPr id="6" name="TextBox 5"/>
          <p:cNvSpPr txBox="1"/>
          <p:nvPr/>
        </p:nvSpPr>
        <p:spPr>
          <a:xfrm>
            <a:off x="1295400" y="1600200"/>
            <a:ext cx="6397824" cy="3170099"/>
          </a:xfrm>
          <a:prstGeom prst="rect">
            <a:avLst/>
          </a:prstGeom>
          <a:noFill/>
        </p:spPr>
        <p:txBody>
          <a:bodyPr wrap="square" rtlCol="0">
            <a:spAutoFit/>
          </a:bodyPr>
          <a:lstStyle/>
          <a:p>
            <a:r>
              <a:rPr lang="en-US" sz="2000" dirty="0" smtClean="0"/>
              <a:t>II. Education and Outreach</a:t>
            </a:r>
          </a:p>
          <a:p>
            <a:endParaRPr lang="en-US" dirty="0"/>
          </a:p>
          <a:p>
            <a:pPr marL="285750" lvl="0" indent="-285750" hangingPunct="0">
              <a:buFont typeface="Arial" panose="020B0604020202020204" pitchFamily="34" charset="0"/>
              <a:buChar char="•"/>
            </a:pPr>
            <a:r>
              <a:rPr lang="en-US" i="1" dirty="0"/>
              <a:t>Has the CZO pursued effective education and development of a diverse cohort of students </a:t>
            </a:r>
            <a:r>
              <a:rPr lang="en-US" i="1" dirty="0" smtClean="0"/>
              <a:t>engaged </a:t>
            </a:r>
            <a:r>
              <a:rPr lang="en-US" i="1" dirty="0"/>
              <a:t>in </a:t>
            </a:r>
            <a:endParaRPr lang="en-US" i="1" dirty="0" smtClean="0"/>
          </a:p>
          <a:p>
            <a:pPr lvl="0" hangingPunct="0"/>
            <a:r>
              <a:rPr lang="en-US" i="1" dirty="0" smtClean="0"/>
              <a:t>critical-zone </a:t>
            </a:r>
            <a:r>
              <a:rPr lang="en-US" i="1" dirty="0"/>
              <a:t>research and related issues?</a:t>
            </a:r>
            <a:endParaRPr lang="en-US" dirty="0"/>
          </a:p>
          <a:p>
            <a:pPr marL="285750" lvl="0" indent="-285750" hangingPunct="0">
              <a:buFont typeface="Arial" panose="020B0604020202020204" pitchFamily="34" charset="0"/>
              <a:buChar char="•"/>
            </a:pPr>
            <a:r>
              <a:rPr lang="en-US" i="1" dirty="0"/>
              <a:t>Has the CZO been actively engaged in outreach beyond the traditional academic and </a:t>
            </a:r>
            <a:r>
              <a:rPr lang="en-US" i="1" dirty="0" smtClean="0"/>
              <a:t>scientific </a:t>
            </a:r>
            <a:r>
              <a:rPr lang="en-US" i="1" dirty="0"/>
              <a:t>communities?</a:t>
            </a:r>
            <a:endParaRPr lang="en-US" dirty="0"/>
          </a:p>
          <a:p>
            <a:pPr marL="285750" lvl="0" indent="-285750" hangingPunct="0">
              <a:buFont typeface="Arial" panose="020B0604020202020204" pitchFamily="34" charset="0"/>
              <a:buChar char="•"/>
            </a:pPr>
            <a:r>
              <a:rPr lang="en-US" i="1" dirty="0"/>
              <a:t>Has the CZO identified goals, strategies, plans, and metrics for its public outreach and </a:t>
            </a:r>
            <a:r>
              <a:rPr lang="en-US" i="1" dirty="0" smtClean="0"/>
              <a:t>education </a:t>
            </a:r>
            <a:r>
              <a:rPr lang="en-US" i="1" dirty="0"/>
              <a:t>activities, </a:t>
            </a:r>
            <a:endParaRPr lang="en-US" i="1" dirty="0" smtClean="0"/>
          </a:p>
          <a:p>
            <a:pPr lvl="0" hangingPunct="0"/>
            <a:r>
              <a:rPr lang="en-US" i="1" dirty="0" smtClean="0"/>
              <a:t>including </a:t>
            </a:r>
            <a:r>
              <a:rPr lang="en-US" i="1" dirty="0"/>
              <a:t>broadening participation of underrepresented </a:t>
            </a:r>
            <a:r>
              <a:rPr lang="en-US" i="1" dirty="0" smtClean="0"/>
              <a:t>groups?</a:t>
            </a:r>
            <a:endParaRPr lang="en-US" dirty="0" smtClean="0"/>
          </a:p>
          <a:p>
            <a:endParaRPr lang="en-US" dirty="0" smtClean="0"/>
          </a:p>
        </p:txBody>
      </p:sp>
    </p:spTree>
    <p:extLst>
      <p:ext uri="{BB962C8B-B14F-4D97-AF65-F5344CB8AC3E}">
        <p14:creationId xmlns:p14="http://schemas.microsoft.com/office/powerpoint/2010/main" val="20111046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lstStyle/>
          <a:p>
            <a:r>
              <a:rPr lang="en-US" dirty="0" smtClean="0"/>
              <a:t>Cross CZO Activities we Proposed</a:t>
            </a:r>
            <a:endParaRPr lang="en-US" dirty="0"/>
          </a:p>
        </p:txBody>
      </p:sp>
      <p:sp>
        <p:nvSpPr>
          <p:cNvPr id="5" name="Content Placeholder 2"/>
          <p:cNvSpPr>
            <a:spLocks noGrp="1"/>
          </p:cNvSpPr>
          <p:nvPr>
            <p:ph idx="1"/>
          </p:nvPr>
        </p:nvSpPr>
        <p:spPr>
          <a:xfrm>
            <a:off x="457200" y="1600201"/>
            <a:ext cx="8229600" cy="4114800"/>
          </a:xfrm>
        </p:spPr>
        <p:txBody>
          <a:bodyPr>
            <a:normAutofit fontScale="47500" lnSpcReduction="20000"/>
          </a:bodyPr>
          <a:lstStyle/>
          <a:p>
            <a:r>
              <a:rPr lang="en-US" b="1" i="1" dirty="0" smtClean="0">
                <a:solidFill>
                  <a:srgbClr val="002060"/>
                </a:solidFill>
              </a:rPr>
              <a:t>Drill the Ridge – </a:t>
            </a:r>
            <a:r>
              <a:rPr lang="en-US" dirty="0" smtClean="0"/>
              <a:t>drill ridge, analyze geochemically, hydrologically, </a:t>
            </a:r>
            <a:r>
              <a:rPr lang="en-US" dirty="0" err="1" smtClean="0"/>
              <a:t>geophysically</a:t>
            </a:r>
            <a:r>
              <a:rPr lang="en-US" dirty="0"/>
              <a:t> </a:t>
            </a:r>
            <a:r>
              <a:rPr lang="en-US" dirty="0" smtClean="0"/>
              <a:t>– Harry’s Valley Well drilled. We do not have the money to drill </a:t>
            </a:r>
            <a:r>
              <a:rPr lang="en-US" dirty="0" err="1" smtClean="0"/>
              <a:t>Tussey</a:t>
            </a:r>
            <a:r>
              <a:rPr lang="en-US" dirty="0" smtClean="0"/>
              <a:t> Ridge but we have discovered a well that was drilled in the 1970s there and are attempting to get data for it.</a:t>
            </a:r>
          </a:p>
          <a:p>
            <a:r>
              <a:rPr lang="en-US" b="1" i="1" dirty="0" smtClean="0">
                <a:solidFill>
                  <a:srgbClr val="002060"/>
                </a:solidFill>
              </a:rPr>
              <a:t>Workshop</a:t>
            </a:r>
            <a:r>
              <a:rPr lang="en-US" dirty="0" smtClean="0"/>
              <a:t> - Shale Hills ran 2.5-day CZNR Workshop on a cross disciplinary topic, “</a:t>
            </a:r>
            <a:r>
              <a:rPr lang="en-US" i="1" dirty="0"/>
              <a:t>Probing the Critical Zone – Four Tree </a:t>
            </a:r>
            <a:r>
              <a:rPr lang="en-US" i="1" dirty="0" smtClean="0"/>
              <a:t>Puzzles</a:t>
            </a:r>
            <a:r>
              <a:rPr lang="en-US" dirty="0" smtClean="0"/>
              <a:t>”, led by tree physiologist and ecologist D. </a:t>
            </a:r>
            <a:r>
              <a:rPr lang="en-US" dirty="0" err="1" smtClean="0"/>
              <a:t>Eissenstat</a:t>
            </a:r>
            <a:r>
              <a:rPr lang="en-US" dirty="0" smtClean="0"/>
              <a:t>. Workshop will included 30 scientists/students from in/outside the CZO network </a:t>
            </a:r>
            <a:r>
              <a:rPr lang="en-US" b="1" dirty="0" smtClean="0">
                <a:solidFill>
                  <a:srgbClr val="002060"/>
                </a:solidFill>
              </a:rPr>
              <a:t>(</a:t>
            </a:r>
            <a:r>
              <a:rPr lang="en-US" b="1" dirty="0"/>
              <a:t>September 9 - 11, </a:t>
            </a:r>
            <a:r>
              <a:rPr lang="en-US" b="1" dirty="0" smtClean="0"/>
              <a:t>2015</a:t>
            </a:r>
            <a:r>
              <a:rPr lang="en-US" dirty="0" smtClean="0"/>
              <a:t>).</a:t>
            </a:r>
            <a:endParaRPr lang="en-US" b="1" i="1" dirty="0" smtClean="0">
              <a:solidFill>
                <a:srgbClr val="002060"/>
              </a:solidFill>
            </a:endParaRPr>
          </a:p>
          <a:p>
            <a:r>
              <a:rPr lang="en-US" b="1" i="1" strike="sngStrike" dirty="0" smtClean="0">
                <a:solidFill>
                  <a:srgbClr val="002060"/>
                </a:solidFill>
              </a:rPr>
              <a:t>Field campaign </a:t>
            </a:r>
            <a:r>
              <a:rPr lang="en-US" strike="sngStrike" dirty="0" smtClean="0"/>
              <a:t>– will </a:t>
            </a:r>
            <a:r>
              <a:rPr lang="en-US" strike="sngStrike" dirty="0"/>
              <a:t>lead a campaign to conduct a spatially intensive synoptic sampling of </a:t>
            </a:r>
            <a:r>
              <a:rPr lang="en-US" strike="sngStrike" dirty="0" smtClean="0"/>
              <a:t>stream solute </a:t>
            </a:r>
            <a:r>
              <a:rPr lang="en-US" strike="sngStrike" dirty="0"/>
              <a:t>and heat fluxes (measuring stream chemistry, temperature, and discharge) in the larger </a:t>
            </a:r>
            <a:r>
              <a:rPr lang="en-US" strike="sngStrike" dirty="0" smtClean="0"/>
              <a:t>Shavers Creek watershed (</a:t>
            </a:r>
            <a:r>
              <a:rPr lang="en-US" b="1" strike="sngStrike" dirty="0" smtClean="0">
                <a:solidFill>
                  <a:srgbClr val="002060"/>
                </a:solidFill>
              </a:rPr>
              <a:t>Year 3</a:t>
            </a:r>
            <a:r>
              <a:rPr lang="en-US" strike="sngStrike" dirty="0" smtClean="0"/>
              <a:t>). </a:t>
            </a:r>
            <a:r>
              <a:rPr lang="en-US" dirty="0" smtClean="0"/>
              <a:t>We cancelled this effort and used money for drilling.</a:t>
            </a:r>
          </a:p>
          <a:p>
            <a:r>
              <a:rPr lang="en-US" b="1" i="1" dirty="0" smtClean="0">
                <a:solidFill>
                  <a:srgbClr val="002060"/>
                </a:solidFill>
              </a:rPr>
              <a:t>CZ-Tope</a:t>
            </a:r>
            <a:r>
              <a:rPr lang="en-US" b="1" i="1" dirty="0" smtClean="0"/>
              <a:t>:</a:t>
            </a:r>
            <a:r>
              <a:rPr lang="en-US" dirty="0" smtClean="0"/>
              <a:t> An international initiative to promote the use of multiple isotopes in CZ sites (Sullivan and Grit </a:t>
            </a:r>
            <a:r>
              <a:rPr lang="en-US" dirty="0" err="1" smtClean="0"/>
              <a:t>Steinhofel</a:t>
            </a:r>
            <a:r>
              <a:rPr lang="en-US" dirty="0" smtClean="0"/>
              <a:t> are spearheading).  Oral and poster sessions at Goldschmidt 2015, Special Issue in Chemical Geology, and a manuscript is in preparation. </a:t>
            </a:r>
          </a:p>
          <a:p>
            <a:r>
              <a:rPr lang="en-US" b="1" i="1" dirty="0" smtClean="0">
                <a:solidFill>
                  <a:srgbClr val="002060"/>
                </a:solidFill>
              </a:rPr>
              <a:t>Cyber-seminars</a:t>
            </a:r>
            <a:r>
              <a:rPr lang="en-US" dirty="0" smtClean="0"/>
              <a:t> - The </a:t>
            </a:r>
            <a:r>
              <a:rPr lang="en-US" dirty="0"/>
              <a:t>CZOs will work with R. Hooper, Director of CUAHSI, </a:t>
            </a:r>
            <a:r>
              <a:rPr lang="en-US" dirty="0" smtClean="0"/>
              <a:t>to run </a:t>
            </a:r>
            <a:r>
              <a:rPr lang="en-US" dirty="0"/>
              <a:t>six </a:t>
            </a:r>
            <a:r>
              <a:rPr lang="en-US" dirty="0" smtClean="0"/>
              <a:t>cyber-seminars/yr. Nothing has happened on this front.</a:t>
            </a:r>
          </a:p>
          <a:p>
            <a:r>
              <a:rPr lang="en-US" b="1" i="1" dirty="0" smtClean="0">
                <a:solidFill>
                  <a:srgbClr val="002060"/>
                </a:solidFill>
              </a:rPr>
              <a:t>Cross-CZO modeling </a:t>
            </a:r>
            <a:r>
              <a:rPr lang="en-US" dirty="0" smtClean="0"/>
              <a:t>– Through </a:t>
            </a:r>
            <a:r>
              <a:rPr lang="en-US" dirty="0"/>
              <a:t>a series of cross site visits to other </a:t>
            </a:r>
            <a:r>
              <a:rPr lang="en-US" dirty="0" smtClean="0"/>
              <a:t>CZOs, </a:t>
            </a:r>
            <a:r>
              <a:rPr lang="en-US" dirty="0"/>
              <a:t>modelers will be cross-fertilized in terms of conceptualizations and codes and </a:t>
            </a:r>
            <a:r>
              <a:rPr lang="en-US" dirty="0" smtClean="0"/>
              <a:t>will learn </a:t>
            </a:r>
            <a:r>
              <a:rPr lang="en-US" dirty="0"/>
              <a:t>how to make best use of available data</a:t>
            </a:r>
            <a:r>
              <a:rPr lang="en-US" dirty="0" smtClean="0"/>
              <a:t>. (Travel money available for this). Our effort here has been focused on the Q-C workshop and the Tree Workshop and CSDMS (Li </a:t>
            </a:r>
            <a:r>
              <a:rPr lang="en-US" dirty="0" err="1" smtClean="0"/>
              <a:t>Li</a:t>
            </a:r>
            <a:r>
              <a:rPr lang="en-US" dirty="0" smtClean="0"/>
              <a:t> and Chris Duffy usually attend)</a:t>
            </a:r>
          </a:p>
          <a:p>
            <a:r>
              <a:rPr lang="en-US" b="1" i="1" dirty="0" smtClean="0">
                <a:solidFill>
                  <a:schemeClr val="tx2"/>
                </a:solidFill>
              </a:rPr>
              <a:t>S::can </a:t>
            </a:r>
            <a:r>
              <a:rPr lang="en-US" dirty="0" smtClean="0"/>
              <a:t>sensors have been emplaced</a:t>
            </a:r>
          </a:p>
          <a:p>
            <a:pPr marL="0" indent="0">
              <a:buNone/>
            </a:pPr>
            <a:endParaRPr lang="en-US" dirty="0"/>
          </a:p>
        </p:txBody>
      </p:sp>
    </p:spTree>
    <p:extLst>
      <p:ext uri="{BB962C8B-B14F-4D97-AF65-F5344CB8AC3E}">
        <p14:creationId xmlns:p14="http://schemas.microsoft.com/office/powerpoint/2010/main" val="1215829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0740" y="914400"/>
            <a:ext cx="8153400" cy="5078313"/>
          </a:xfrm>
          <a:prstGeom prst="rect">
            <a:avLst/>
          </a:prstGeom>
        </p:spPr>
        <p:txBody>
          <a:bodyPr wrap="square">
            <a:spAutoFit/>
          </a:bodyPr>
          <a:lstStyle/>
          <a:p>
            <a:pPr marL="285750" indent="-285750">
              <a:buFont typeface="Arial" panose="020B0604020202020204" pitchFamily="34" charset="0"/>
              <a:buChar char="•"/>
            </a:pPr>
            <a:r>
              <a:rPr lang="en-US" b="1" i="1" dirty="0"/>
              <a:t>September 19</a:t>
            </a:r>
            <a:r>
              <a:rPr lang="en-US" b="1" i="1" baseline="30000" dirty="0"/>
              <a:t>th</a:t>
            </a:r>
            <a:r>
              <a:rPr lang="en-US" dirty="0"/>
              <a:t>:   Susan Brantley, Distinguished Professor of Geosciences and CZO PI, </a:t>
            </a:r>
            <a:r>
              <a:rPr lang="en-US" dirty="0" smtClean="0"/>
              <a:t>- </a:t>
            </a:r>
            <a:r>
              <a:rPr lang="en-US" dirty="0"/>
              <a:t>“</a:t>
            </a:r>
            <a:r>
              <a:rPr lang="en-US" b="1" i="1" dirty="0"/>
              <a:t>The State of the CZO</a:t>
            </a:r>
            <a:r>
              <a:rPr lang="en-US" dirty="0"/>
              <a:t>” </a:t>
            </a:r>
            <a:r>
              <a:rPr lang="en-US" b="1" i="1" dirty="0"/>
              <a:t> </a:t>
            </a:r>
            <a:endParaRPr lang="en-US" dirty="0"/>
          </a:p>
          <a:p>
            <a:pPr marL="285750" indent="-285750">
              <a:buFont typeface="Arial" panose="020B0604020202020204" pitchFamily="34" charset="0"/>
              <a:buChar char="•"/>
            </a:pPr>
            <a:r>
              <a:rPr lang="en-US" b="1" i="1" dirty="0" smtClean="0"/>
              <a:t>October </a:t>
            </a:r>
            <a:r>
              <a:rPr lang="en-US" b="1" i="1" dirty="0"/>
              <a:t>17</a:t>
            </a:r>
            <a:r>
              <a:rPr lang="en-US" b="1" i="1" baseline="30000" dirty="0"/>
              <a:t>th</a:t>
            </a:r>
            <a:r>
              <a:rPr lang="en-US" b="1" i="1" dirty="0"/>
              <a:t>:</a:t>
            </a:r>
            <a:r>
              <a:rPr lang="en-US" dirty="0"/>
              <a:t>  </a:t>
            </a:r>
            <a:r>
              <a:rPr lang="en-US" dirty="0" err="1"/>
              <a:t>Hyojin</a:t>
            </a:r>
            <a:r>
              <a:rPr lang="en-US" dirty="0"/>
              <a:t> Kim, Postdoctoral Scholar with EESI, </a:t>
            </a:r>
            <a:r>
              <a:rPr lang="en-US" dirty="0" smtClean="0"/>
              <a:t>- “</a:t>
            </a:r>
            <a:r>
              <a:rPr lang="en-US" b="1" i="1" dirty="0"/>
              <a:t>Water chemistry evolution through the critical zone revealed by parallel hydrochemistry observations</a:t>
            </a:r>
            <a:r>
              <a:rPr lang="en-US" dirty="0"/>
              <a:t>”  </a:t>
            </a:r>
          </a:p>
          <a:p>
            <a:pPr marL="285750" indent="-285750">
              <a:buFont typeface="Arial" panose="020B0604020202020204" pitchFamily="34" charset="0"/>
              <a:buChar char="•"/>
            </a:pPr>
            <a:r>
              <a:rPr lang="en-US" b="1" i="1" dirty="0" smtClean="0"/>
              <a:t>November </a:t>
            </a:r>
            <a:r>
              <a:rPr lang="en-US" b="1" i="1" dirty="0"/>
              <a:t>7</a:t>
            </a:r>
            <a:r>
              <a:rPr lang="en-US" b="1" i="1" baseline="30000" dirty="0"/>
              <a:t>th</a:t>
            </a:r>
            <a:r>
              <a:rPr lang="en-US" b="1" i="1" dirty="0"/>
              <a:t>:</a:t>
            </a:r>
            <a:r>
              <a:rPr lang="en-US" dirty="0"/>
              <a:t> Chen </a:t>
            </a:r>
            <a:r>
              <a:rPr lang="en-US" dirty="0" err="1"/>
              <a:t>Bao</a:t>
            </a:r>
            <a:r>
              <a:rPr lang="en-US" dirty="0"/>
              <a:t>, PhD Candidate </a:t>
            </a:r>
            <a:r>
              <a:rPr lang="en-US" i="1" dirty="0"/>
              <a:t>Petroleum and Natural Gas Engineering</a:t>
            </a:r>
            <a:r>
              <a:rPr lang="en-US" b="1" i="1" dirty="0"/>
              <a:t>, </a:t>
            </a:r>
            <a:r>
              <a:rPr lang="en-US" dirty="0" smtClean="0"/>
              <a:t>-“</a:t>
            </a:r>
            <a:r>
              <a:rPr lang="en-US" b="1" i="1" dirty="0"/>
              <a:t>Development of an integrated hydrogeochemical model RT-Flux-PIHM: what have we learned</a:t>
            </a:r>
            <a:r>
              <a:rPr lang="en-US" b="1" i="1" dirty="0" smtClean="0"/>
              <a:t>?</a:t>
            </a:r>
            <a:r>
              <a:rPr lang="en-US" dirty="0" smtClean="0"/>
              <a:t>”</a:t>
            </a:r>
            <a:endParaRPr lang="en-US" dirty="0"/>
          </a:p>
          <a:p>
            <a:pPr marL="285750" indent="-285750">
              <a:buFont typeface="Arial" panose="020B0604020202020204" pitchFamily="34" charset="0"/>
              <a:buChar char="•"/>
            </a:pPr>
            <a:r>
              <a:rPr lang="en-US" b="1" i="1" dirty="0" smtClean="0"/>
              <a:t>November 14</a:t>
            </a:r>
            <a:r>
              <a:rPr lang="en-US" b="1" i="1" baseline="30000" dirty="0" smtClean="0"/>
              <a:t>th</a:t>
            </a:r>
            <a:r>
              <a:rPr lang="en-US" dirty="0" smtClean="0"/>
              <a:t>:  Fabio Reis</a:t>
            </a:r>
            <a:r>
              <a:rPr lang="en-US" dirty="0"/>
              <a:t>, </a:t>
            </a:r>
            <a:r>
              <a:rPr lang="en-US" dirty="0" smtClean="0"/>
              <a:t>Visiting Scholar, “</a:t>
            </a:r>
            <a:r>
              <a:rPr lang="en-US" b="1" i="1" dirty="0" smtClean="0"/>
              <a:t>Stochastic models and </a:t>
            </a:r>
            <a:r>
              <a:rPr lang="en-US" b="1" i="1" dirty="0"/>
              <a:t>dissolution </a:t>
            </a:r>
            <a:r>
              <a:rPr lang="en-US" b="1" i="1" dirty="0" smtClean="0"/>
              <a:t>processes</a:t>
            </a:r>
            <a:r>
              <a:rPr lang="en-US" dirty="0" smtClean="0"/>
              <a:t>”</a:t>
            </a:r>
            <a:r>
              <a:rPr lang="en-US" dirty="0"/>
              <a:t> </a:t>
            </a:r>
          </a:p>
          <a:p>
            <a:pPr marL="285750" indent="-285750">
              <a:buFont typeface="Arial" panose="020B0604020202020204" pitchFamily="34" charset="0"/>
              <a:buChar char="•"/>
            </a:pPr>
            <a:r>
              <a:rPr lang="en-US" dirty="0"/>
              <a:t> </a:t>
            </a:r>
            <a:r>
              <a:rPr lang="en-US" b="1" i="1" dirty="0" smtClean="0"/>
              <a:t>December </a:t>
            </a:r>
            <a:r>
              <a:rPr lang="en-US" b="1" i="1" dirty="0"/>
              <a:t>5</a:t>
            </a:r>
            <a:r>
              <a:rPr lang="en-US" b="1" i="1" baseline="30000" dirty="0"/>
              <a:t>th</a:t>
            </a:r>
            <a:r>
              <a:rPr lang="en-US" dirty="0"/>
              <a:t>:  Margot Kaye, Assistant Professor of Forest Ecology, will present </a:t>
            </a:r>
            <a:r>
              <a:rPr lang="en-US" dirty="0" smtClean="0"/>
              <a:t>“</a:t>
            </a:r>
            <a:r>
              <a:rPr lang="en-US" b="1" i="1" dirty="0" smtClean="0"/>
              <a:t>Forests and the Critical Zone</a:t>
            </a:r>
            <a:r>
              <a:rPr lang="en-US" dirty="0" smtClean="0"/>
              <a:t>” in </a:t>
            </a:r>
            <a:r>
              <a:rPr lang="en-US" b="1" dirty="0" smtClean="0"/>
              <a:t>117 </a:t>
            </a:r>
            <a:r>
              <a:rPr lang="en-US" b="1" dirty="0"/>
              <a:t>EES Building</a:t>
            </a:r>
            <a:r>
              <a:rPr lang="en-US" b="1" dirty="0" smtClean="0"/>
              <a:t>.</a:t>
            </a:r>
          </a:p>
          <a:p>
            <a:pPr marL="285750" indent="-285750">
              <a:buFont typeface="Arial" panose="020B0604020202020204" pitchFamily="34" charset="0"/>
              <a:buChar char="•"/>
            </a:pPr>
            <a:r>
              <a:rPr lang="en-US" b="1" dirty="0"/>
              <a:t>January 16</a:t>
            </a:r>
            <a:r>
              <a:rPr lang="en-US" b="1" baseline="30000" dirty="0"/>
              <a:t>th</a:t>
            </a:r>
            <a:r>
              <a:rPr lang="en-US" b="1" dirty="0"/>
              <a:t>:</a:t>
            </a:r>
            <a:r>
              <a:rPr lang="en-US" dirty="0"/>
              <a:t>      Precepts for Collaboration discussion </a:t>
            </a:r>
            <a:r>
              <a:rPr lang="en-US" b="1" dirty="0"/>
              <a:t> </a:t>
            </a:r>
            <a:endParaRPr lang="en-US" dirty="0"/>
          </a:p>
          <a:p>
            <a:pPr marL="285750" indent="-285750">
              <a:buFont typeface="Arial" panose="020B0604020202020204" pitchFamily="34" charset="0"/>
              <a:buChar char="•"/>
            </a:pPr>
            <a:r>
              <a:rPr lang="en-US" b="1" dirty="0"/>
              <a:t>February 13</a:t>
            </a:r>
            <a:r>
              <a:rPr lang="en-US" b="1" baseline="30000" dirty="0"/>
              <a:t>th</a:t>
            </a:r>
            <a:r>
              <a:rPr lang="en-US" b="1" dirty="0"/>
              <a:t>:</a:t>
            </a:r>
            <a:r>
              <a:rPr lang="en-US" dirty="0"/>
              <a:t>     Yu Zhang, PhD Candidate Environmental Engineering, </a:t>
            </a:r>
            <a:r>
              <a:rPr lang="en-US" dirty="0" smtClean="0"/>
              <a:t>“</a:t>
            </a:r>
            <a:r>
              <a:rPr lang="en-US" b="1" i="1" dirty="0" smtClean="0"/>
              <a:t>A </a:t>
            </a:r>
            <a:r>
              <a:rPr lang="en-US" b="1" i="1" dirty="0"/>
              <a:t>Next Generation Landscape Evolution Model with Applications to the Shale Hills </a:t>
            </a:r>
            <a:r>
              <a:rPr lang="en-US" b="1" i="1" dirty="0" smtClean="0"/>
              <a:t>CZO</a:t>
            </a:r>
            <a:r>
              <a:rPr lang="en-US" dirty="0" smtClean="0"/>
              <a:t>”</a:t>
            </a:r>
            <a:endParaRPr lang="en-US" dirty="0"/>
          </a:p>
          <a:p>
            <a:pPr marL="285750" indent="-285750">
              <a:buFont typeface="Arial" panose="020B0604020202020204" pitchFamily="34" charset="0"/>
              <a:buChar char="•"/>
            </a:pPr>
            <a:r>
              <a:rPr lang="en-US" b="1" dirty="0" smtClean="0"/>
              <a:t>March </a:t>
            </a:r>
            <a:r>
              <a:rPr lang="en-US" b="1" dirty="0"/>
              <a:t>20</a:t>
            </a:r>
            <a:r>
              <a:rPr lang="en-US" b="1" baseline="30000" dirty="0"/>
              <a:t>th</a:t>
            </a:r>
            <a:r>
              <a:rPr lang="en-US" b="1" dirty="0"/>
              <a:t>:</a:t>
            </a:r>
            <a:r>
              <a:rPr lang="en-US" dirty="0"/>
              <a:t>    Garner Run </a:t>
            </a:r>
            <a:r>
              <a:rPr lang="en-US" dirty="0" smtClean="0"/>
              <a:t>Updates</a:t>
            </a:r>
            <a:r>
              <a:rPr lang="en-US" b="1" dirty="0"/>
              <a:t> </a:t>
            </a:r>
            <a:endParaRPr lang="en-US" dirty="0"/>
          </a:p>
          <a:p>
            <a:pPr marL="285750" indent="-285750">
              <a:buFont typeface="Arial" panose="020B0604020202020204" pitchFamily="34" charset="0"/>
              <a:buChar char="•"/>
            </a:pPr>
            <a:r>
              <a:rPr lang="en-US" b="1" dirty="0"/>
              <a:t>April 10</a:t>
            </a:r>
            <a:r>
              <a:rPr lang="en-US" b="1" baseline="30000" dirty="0"/>
              <a:t>th</a:t>
            </a:r>
            <a:r>
              <a:rPr lang="en-US" b="1" dirty="0"/>
              <a:t>:</a:t>
            </a:r>
            <a:r>
              <a:rPr lang="en-US" dirty="0"/>
              <a:t>     Trees in the </a:t>
            </a:r>
            <a:r>
              <a:rPr lang="en-US" dirty="0" smtClean="0"/>
              <a:t>CZO</a:t>
            </a:r>
            <a:r>
              <a:rPr lang="en-US" b="1" dirty="0"/>
              <a:t> </a:t>
            </a:r>
            <a:endParaRPr lang="en-US" dirty="0"/>
          </a:p>
          <a:p>
            <a:pPr marL="285750" indent="-285750">
              <a:buFont typeface="Arial" panose="020B0604020202020204" pitchFamily="34" charset="0"/>
              <a:buChar char="•"/>
            </a:pPr>
            <a:r>
              <a:rPr lang="en-US" b="1" dirty="0"/>
              <a:t>May 11</a:t>
            </a:r>
            <a:r>
              <a:rPr lang="en-US" b="1" baseline="30000" dirty="0"/>
              <a:t>th</a:t>
            </a:r>
            <a:r>
              <a:rPr lang="en-US" b="1" dirty="0"/>
              <a:t>– 12</a:t>
            </a:r>
            <a:r>
              <a:rPr lang="en-US" b="1" baseline="30000" dirty="0"/>
              <a:t>th</a:t>
            </a:r>
            <a:r>
              <a:rPr lang="en-US" dirty="0"/>
              <a:t>:  SSHO </a:t>
            </a:r>
            <a:r>
              <a:rPr lang="en-US" dirty="0" smtClean="0"/>
              <a:t>All-Hands</a:t>
            </a:r>
            <a:endParaRPr lang="en-US" dirty="0"/>
          </a:p>
        </p:txBody>
      </p:sp>
      <p:sp>
        <p:nvSpPr>
          <p:cNvPr id="4" name="TextBox 3"/>
          <p:cNvSpPr txBox="1"/>
          <p:nvPr/>
        </p:nvSpPr>
        <p:spPr>
          <a:xfrm>
            <a:off x="600740" y="321784"/>
            <a:ext cx="2920992" cy="369332"/>
          </a:xfrm>
          <a:prstGeom prst="rect">
            <a:avLst/>
          </a:prstGeom>
          <a:noFill/>
        </p:spPr>
        <p:txBody>
          <a:bodyPr wrap="none" rtlCol="0">
            <a:spAutoFit/>
          </a:bodyPr>
          <a:lstStyle/>
          <a:p>
            <a:r>
              <a:rPr lang="en-US" dirty="0" smtClean="0"/>
              <a:t>Seminar Schedule 2014-2015</a:t>
            </a:r>
            <a:endParaRPr lang="en-US" dirty="0"/>
          </a:p>
        </p:txBody>
      </p:sp>
    </p:spTree>
    <p:extLst>
      <p:ext uri="{BB962C8B-B14F-4D97-AF65-F5344CB8AC3E}">
        <p14:creationId xmlns:p14="http://schemas.microsoft.com/office/powerpoint/2010/main" val="8684270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Tree Workshop (Sept 9-11</a:t>
            </a:r>
            <a:r>
              <a:rPr lang="en-US" baseline="30000" dirty="0" smtClean="0">
                <a:solidFill>
                  <a:srgbClr val="C00000"/>
                </a:solidFill>
              </a:rPr>
              <a:t>th</a:t>
            </a:r>
            <a:r>
              <a:rPr lang="en-US" dirty="0" smtClean="0">
                <a:solidFill>
                  <a:srgbClr val="C00000"/>
                </a:solidFill>
              </a:rPr>
              <a:t>, 2015)</a:t>
            </a:r>
            <a:endParaRPr lang="en-US" dirty="0">
              <a:solidFill>
                <a:srgbClr val="C000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0" y="5029200"/>
            <a:ext cx="1676400" cy="1619250"/>
          </a:xfrm>
          <a:prstGeom prst="rect">
            <a:avLst/>
          </a:prstGeom>
        </p:spPr>
      </p:pic>
      <p:sp>
        <p:nvSpPr>
          <p:cNvPr id="4" name="TextBox 3"/>
          <p:cNvSpPr txBox="1"/>
          <p:nvPr/>
        </p:nvSpPr>
        <p:spPr>
          <a:xfrm>
            <a:off x="762000" y="1600200"/>
            <a:ext cx="7787901" cy="3693319"/>
          </a:xfrm>
          <a:prstGeom prst="rect">
            <a:avLst/>
          </a:prstGeom>
          <a:noFill/>
        </p:spPr>
        <p:txBody>
          <a:bodyPr wrap="none" rtlCol="0">
            <a:spAutoFit/>
          </a:bodyPr>
          <a:lstStyle/>
          <a:p>
            <a:r>
              <a:rPr lang="en-US" dirty="0" smtClean="0"/>
              <a:t>Exploring Four Critical Puzzles about Trees, Water, and Soil:  A Vision for Research</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29 total participants from across US and Canada, 6 are students</a:t>
            </a:r>
          </a:p>
          <a:p>
            <a:pPr marL="285750" indent="-285750">
              <a:buFont typeface="Arial" panose="020B0604020202020204" pitchFamily="34" charset="0"/>
              <a:buChar char="•"/>
            </a:pPr>
            <a:r>
              <a:rPr lang="en-US" dirty="0" smtClean="0"/>
              <a:t>3 international</a:t>
            </a:r>
          </a:p>
          <a:p>
            <a:pPr marL="285750" indent="-285750">
              <a:buFont typeface="Arial" panose="020B0604020202020204" pitchFamily="34" charset="0"/>
              <a:buChar char="•"/>
            </a:pPr>
            <a:r>
              <a:rPr lang="en-US" dirty="0" smtClean="0"/>
              <a:t>15 institutions</a:t>
            </a:r>
          </a:p>
          <a:p>
            <a:pPr marL="285750" indent="-285750">
              <a:buFont typeface="Arial" panose="020B0604020202020204" pitchFamily="34" charset="0"/>
              <a:buChar char="•"/>
            </a:pPr>
            <a:r>
              <a:rPr lang="en-US" dirty="0" smtClean="0"/>
              <a:t>12 oral presentations</a:t>
            </a:r>
          </a:p>
          <a:p>
            <a:pPr marL="285750" indent="-285750">
              <a:buFont typeface="Arial" panose="020B0604020202020204" pitchFamily="34" charset="0"/>
              <a:buChar char="•"/>
            </a:pPr>
            <a:r>
              <a:rPr lang="en-US" dirty="0" smtClean="0"/>
              <a:t>1 field trip to the CZO</a:t>
            </a:r>
          </a:p>
          <a:p>
            <a:pPr marL="285750" indent="-285750">
              <a:buFont typeface="Arial" panose="020B0604020202020204" pitchFamily="34" charset="0"/>
              <a:buChar char="•"/>
            </a:pPr>
            <a:r>
              <a:rPr lang="en-US" dirty="0" smtClean="0"/>
              <a:t>4 thought provoking posters</a:t>
            </a:r>
          </a:p>
          <a:p>
            <a:pPr marL="285750" indent="-285750">
              <a:buFont typeface="Arial" panose="020B0604020202020204" pitchFamily="34" charset="0"/>
              <a:buChar char="•"/>
            </a:pPr>
            <a:r>
              <a:rPr lang="en-US" dirty="0" smtClean="0"/>
              <a:t>Proposed paper:  </a:t>
            </a:r>
            <a:r>
              <a:rPr lang="en-US" b="1" i="1" dirty="0"/>
              <a:t>Building and plumbing the </a:t>
            </a:r>
            <a:r>
              <a:rPr lang="en-US" b="1" i="1" dirty="0" smtClean="0"/>
              <a:t>CZO</a:t>
            </a:r>
          </a:p>
          <a:p>
            <a:r>
              <a:rPr lang="en-US" dirty="0" smtClean="0"/>
              <a:t>	Nov </a:t>
            </a:r>
            <a:r>
              <a:rPr lang="en-US" dirty="0"/>
              <a:t>15: template draft: we show to an </a:t>
            </a:r>
            <a:r>
              <a:rPr lang="en-US" dirty="0" smtClean="0"/>
              <a:t>editor</a:t>
            </a:r>
          </a:p>
          <a:p>
            <a:r>
              <a:rPr lang="en-US" dirty="0" smtClean="0"/>
              <a:t>	Jan </a:t>
            </a:r>
            <a:r>
              <a:rPr lang="en-US" dirty="0"/>
              <a:t>15: 1</a:t>
            </a:r>
            <a:r>
              <a:rPr lang="en-US" baseline="30000" dirty="0"/>
              <a:t>st</a:t>
            </a:r>
            <a:r>
              <a:rPr lang="en-US" dirty="0"/>
              <a:t> draft we can show to friends</a:t>
            </a:r>
          </a:p>
          <a:p>
            <a:pPr marL="742950" lvl="1" indent="-285750">
              <a:buFont typeface="Arial" panose="020B0604020202020204" pitchFamily="34" charset="0"/>
              <a:buChar char="•"/>
            </a:pPr>
            <a:endParaRPr lang="en-US" dirty="0" smtClean="0"/>
          </a:p>
          <a:p>
            <a:endParaRPr lang="en-US" dirty="0"/>
          </a:p>
        </p:txBody>
      </p:sp>
    </p:spTree>
    <p:extLst>
      <p:ext uri="{BB962C8B-B14F-4D97-AF65-F5344CB8AC3E}">
        <p14:creationId xmlns:p14="http://schemas.microsoft.com/office/powerpoint/2010/main" val="41440774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838200"/>
            <a:ext cx="4343400" cy="5943600"/>
          </a:xfrm>
        </p:spPr>
        <p:txBody>
          <a:bodyPr>
            <a:normAutofit fontScale="70000" lnSpcReduction="20000"/>
          </a:bodyPr>
          <a:lstStyle/>
          <a:p>
            <a:r>
              <a:rPr lang="en-US" sz="2800" dirty="0"/>
              <a:t>A diagram of a conceptual model illustrating (a) the variable flow pathways and (b) </a:t>
            </a:r>
            <a:r>
              <a:rPr lang="en-US" sz="2800" dirty="0" smtClean="0"/>
              <a:t>transit times </a:t>
            </a:r>
            <a:r>
              <a:rPr lang="en-US" sz="2800" dirty="0"/>
              <a:t>contributing to runoff through three wetness </a:t>
            </a:r>
            <a:r>
              <a:rPr lang="en-US" sz="2800" dirty="0" smtClean="0"/>
              <a:t>phases.</a:t>
            </a:r>
          </a:p>
          <a:p>
            <a:r>
              <a:rPr lang="en-US" sz="2800" dirty="0" smtClean="0"/>
              <a:t>The </a:t>
            </a:r>
            <a:r>
              <a:rPr lang="en-US" sz="2800" dirty="0"/>
              <a:t>hillslope is represented by a soil layer (S), a subsoil layer (SS) (weathered bedrock), and bedrock (BR) and shows hypothesized flow pathways </a:t>
            </a:r>
            <a:r>
              <a:rPr lang="en-US" sz="2800" dirty="0" smtClean="0"/>
              <a:t>during </a:t>
            </a:r>
            <a:r>
              <a:rPr lang="en-US" sz="2800" dirty="0"/>
              <a:t>three different antecedent wetness stages (dry, transitional, and wet</a:t>
            </a:r>
            <a:r>
              <a:rPr lang="en-US" sz="2800" dirty="0" smtClean="0"/>
              <a:t>).</a:t>
            </a:r>
          </a:p>
          <a:p>
            <a:r>
              <a:rPr lang="en-US" sz="2800" dirty="0" smtClean="0"/>
              <a:t>Residence </a:t>
            </a:r>
            <a:r>
              <a:rPr lang="en-US" sz="2800" dirty="0"/>
              <a:t>time components change under different wetness conditions and are illustrated by the conceptual reservoirs denoted with mean transit times; </a:t>
            </a:r>
            <a:r>
              <a:rPr lang="el-GR" sz="2800" i="1" dirty="0" smtClean="0"/>
              <a:t>δ</a:t>
            </a:r>
            <a:r>
              <a:rPr lang="en-US" sz="2800" baseline="-25000" dirty="0" smtClean="0"/>
              <a:t>in</a:t>
            </a:r>
            <a:r>
              <a:rPr lang="en-US" sz="2800" dirty="0" smtClean="0"/>
              <a:t> </a:t>
            </a:r>
            <a:r>
              <a:rPr lang="en-US" sz="2800" dirty="0"/>
              <a:t>and </a:t>
            </a:r>
            <a:r>
              <a:rPr lang="el-GR" sz="2800" i="1" dirty="0" smtClean="0"/>
              <a:t>δ</a:t>
            </a:r>
            <a:r>
              <a:rPr lang="en-US" sz="2800" baseline="-25000" dirty="0" smtClean="0"/>
              <a:t>out</a:t>
            </a:r>
            <a:r>
              <a:rPr lang="en-US" sz="2800" dirty="0" smtClean="0"/>
              <a:t> </a:t>
            </a:r>
            <a:r>
              <a:rPr lang="en-US" sz="2800" dirty="0"/>
              <a:t>designate tracer input and output signals, and the parameters </a:t>
            </a:r>
            <a:r>
              <a:rPr lang="el-GR" sz="2800" i="1" dirty="0" smtClean="0"/>
              <a:t>α</a:t>
            </a:r>
            <a:r>
              <a:rPr lang="en-US" sz="2800" dirty="0" smtClean="0"/>
              <a:t> </a:t>
            </a:r>
            <a:r>
              <a:rPr lang="en-US" sz="2800" dirty="0"/>
              <a:t>and </a:t>
            </a:r>
            <a:r>
              <a:rPr lang="el-GR" sz="2800" i="1" dirty="0"/>
              <a:t>β</a:t>
            </a:r>
            <a:r>
              <a:rPr lang="en-US" sz="2800" dirty="0" smtClean="0"/>
              <a:t> indicate </a:t>
            </a:r>
            <a:r>
              <a:rPr lang="en-US" sz="2800" dirty="0"/>
              <a:t>the proportions of event water and deep subsurface water, </a:t>
            </a:r>
            <a:r>
              <a:rPr lang="en-US" sz="2800" dirty="0" smtClean="0"/>
              <a:t>respectively.</a:t>
            </a:r>
          </a:p>
          <a:p>
            <a:r>
              <a:rPr lang="en-US" sz="2800" dirty="0" smtClean="0"/>
              <a:t>Note </a:t>
            </a:r>
            <a:r>
              <a:rPr lang="en-US" sz="2800" dirty="0"/>
              <a:t>that the illustrations </a:t>
            </a:r>
            <a:r>
              <a:rPr lang="en-US" sz="2800" dirty="0" smtClean="0"/>
              <a:t>are not </a:t>
            </a:r>
            <a:r>
              <a:rPr lang="en-US" sz="2800" dirty="0"/>
              <a:t>drawn to scale.</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0500" y="685800"/>
            <a:ext cx="4381100" cy="4639385"/>
          </a:xfrm>
          <a:prstGeom prst="rect">
            <a:avLst/>
          </a:prstGeom>
        </p:spPr>
      </p:pic>
      <p:sp>
        <p:nvSpPr>
          <p:cNvPr id="5" name="TextBox 4"/>
          <p:cNvSpPr txBox="1"/>
          <p:nvPr/>
        </p:nvSpPr>
        <p:spPr>
          <a:xfrm>
            <a:off x="4648200" y="5562600"/>
            <a:ext cx="4343400" cy="830997"/>
          </a:xfrm>
          <a:prstGeom prst="rect">
            <a:avLst/>
          </a:prstGeom>
          <a:noFill/>
        </p:spPr>
        <p:txBody>
          <a:bodyPr wrap="square" rtlCol="0">
            <a:spAutoFit/>
          </a:bodyPr>
          <a:lstStyle/>
          <a:p>
            <a:r>
              <a:rPr lang="en-US" sz="1200" dirty="0"/>
              <a:t>McGuire, K. J., and J. J. McDonnell (2010), Hydrological connectivity of hillslopes and streams: Characteristic time</a:t>
            </a:r>
          </a:p>
          <a:p>
            <a:r>
              <a:rPr lang="en-US" sz="1200" dirty="0"/>
              <a:t>scales and nonlinearities, </a:t>
            </a:r>
            <a:r>
              <a:rPr lang="en-US" sz="1200" i="1" dirty="0"/>
              <a:t>Water </a:t>
            </a:r>
            <a:r>
              <a:rPr lang="en-US" sz="1200" i="1" dirty="0" err="1"/>
              <a:t>Resour</a:t>
            </a:r>
            <a:r>
              <a:rPr lang="en-US" sz="1200" i="1" dirty="0"/>
              <a:t>. Res.</a:t>
            </a:r>
            <a:r>
              <a:rPr lang="en-US" sz="1200" dirty="0"/>
              <a:t>, </a:t>
            </a:r>
            <a:r>
              <a:rPr lang="en-US" sz="1200" i="1" dirty="0"/>
              <a:t>46</a:t>
            </a:r>
            <a:r>
              <a:rPr lang="en-US" sz="1200" dirty="0"/>
              <a:t>, W10543, doi:10.1029/2010WR009341.</a:t>
            </a:r>
          </a:p>
        </p:txBody>
      </p:sp>
      <p:sp>
        <p:nvSpPr>
          <p:cNvPr id="2" name="TextBox 1"/>
          <p:cNvSpPr txBox="1"/>
          <p:nvPr/>
        </p:nvSpPr>
        <p:spPr>
          <a:xfrm>
            <a:off x="762000" y="228600"/>
            <a:ext cx="4876800" cy="381000"/>
          </a:xfrm>
          <a:prstGeom prst="rect">
            <a:avLst/>
          </a:prstGeom>
          <a:noFill/>
        </p:spPr>
        <p:txBody>
          <a:bodyPr wrap="square" rtlCol="0">
            <a:spAutoFit/>
          </a:bodyPr>
          <a:lstStyle/>
          <a:p>
            <a:r>
              <a:rPr lang="en-US" dirty="0" smtClean="0"/>
              <a:t>Graham and McDonnell, 2010</a:t>
            </a:r>
            <a:endParaRPr lang="en-US" dirty="0"/>
          </a:p>
        </p:txBody>
      </p:sp>
    </p:spTree>
    <p:extLst>
      <p:ext uri="{BB962C8B-B14F-4D97-AF65-F5344CB8AC3E}">
        <p14:creationId xmlns:p14="http://schemas.microsoft.com/office/powerpoint/2010/main" val="8320264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76200"/>
            <a:ext cx="6164768" cy="4525963"/>
          </a:xfrm>
        </p:spPr>
      </p:pic>
      <p:sp>
        <p:nvSpPr>
          <p:cNvPr id="5" name="TextBox 4"/>
          <p:cNvSpPr txBox="1"/>
          <p:nvPr/>
        </p:nvSpPr>
        <p:spPr>
          <a:xfrm>
            <a:off x="228600" y="4442765"/>
            <a:ext cx="8763000" cy="2308324"/>
          </a:xfrm>
          <a:prstGeom prst="rect">
            <a:avLst/>
          </a:prstGeom>
          <a:noFill/>
        </p:spPr>
        <p:txBody>
          <a:bodyPr wrap="square" rtlCol="0">
            <a:spAutoFit/>
          </a:bodyPr>
          <a:lstStyle/>
          <a:p>
            <a:r>
              <a:rPr lang="en-US" dirty="0"/>
              <a:t>The two water worlds hypothesis in diagrammatic form, showing (a) the mobile water mixing space and schematic representation of mixing and (b) the low mobility water mixing space and schematic representation of mixing.  Streamwater is lagged and damped relative to the rainfall input signal and therefore represents a narrower distribution of isotope values. Similarly, the plant water values represent a narrower range than the tightly bound soil water, representative of the depth where water is extracted through the soil profile. Shallower soil waters plot farthest away from the meteoric water line (due to evaporation); deepest soil waters plot on the meteoric water line.</a:t>
            </a:r>
          </a:p>
        </p:txBody>
      </p:sp>
      <p:sp>
        <p:nvSpPr>
          <p:cNvPr id="6" name="TextBox 5"/>
          <p:cNvSpPr txBox="1"/>
          <p:nvPr/>
        </p:nvSpPr>
        <p:spPr>
          <a:xfrm>
            <a:off x="6553201" y="533400"/>
            <a:ext cx="2133600" cy="461665"/>
          </a:xfrm>
          <a:prstGeom prst="rect">
            <a:avLst/>
          </a:prstGeom>
          <a:noFill/>
        </p:spPr>
        <p:txBody>
          <a:bodyPr wrap="square" rtlCol="0">
            <a:spAutoFit/>
          </a:bodyPr>
          <a:lstStyle/>
          <a:p>
            <a:r>
              <a:rPr lang="nl-NL" sz="1200" i="1" dirty="0"/>
              <a:t>WIREs Water</a:t>
            </a:r>
            <a:r>
              <a:rPr lang="nl-NL" sz="1200" dirty="0"/>
              <a:t> 2014, 1:323–329. doi: 10.1002/wat2.1027</a:t>
            </a:r>
            <a:endParaRPr lang="en-US" sz="1200" dirty="0"/>
          </a:p>
        </p:txBody>
      </p:sp>
    </p:spTree>
    <p:extLst>
      <p:ext uri="{BB962C8B-B14F-4D97-AF65-F5344CB8AC3E}">
        <p14:creationId xmlns:p14="http://schemas.microsoft.com/office/powerpoint/2010/main" val="14222914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381000"/>
            <a:ext cx="7616829" cy="369332"/>
          </a:xfrm>
          <a:prstGeom prst="rect">
            <a:avLst/>
          </a:prstGeom>
          <a:noFill/>
        </p:spPr>
        <p:txBody>
          <a:bodyPr wrap="none" rtlCol="0">
            <a:spAutoFit/>
          </a:bodyPr>
          <a:lstStyle/>
          <a:p>
            <a:r>
              <a:rPr lang="en-US" b="1" dirty="0" smtClean="0">
                <a:solidFill>
                  <a:srgbClr val="C00000"/>
                </a:solidFill>
              </a:rPr>
              <a:t>OUTREACH</a:t>
            </a:r>
            <a:r>
              <a:rPr lang="en-US" dirty="0" smtClean="0">
                <a:solidFill>
                  <a:srgbClr val="C00000"/>
                </a:solidFill>
              </a:rPr>
              <a:t> - TeenShale Network – State College Area High School Earth Science</a:t>
            </a:r>
            <a:endParaRPr lang="en-US" dirty="0">
              <a:solidFill>
                <a:srgbClr val="C00000"/>
              </a:solidFill>
            </a:endParaRPr>
          </a:p>
        </p:txBody>
      </p:sp>
      <p:sp>
        <p:nvSpPr>
          <p:cNvPr id="8" name="TextBox 7"/>
          <p:cNvSpPr txBox="1"/>
          <p:nvPr/>
        </p:nvSpPr>
        <p:spPr>
          <a:xfrm>
            <a:off x="914400" y="968276"/>
            <a:ext cx="7441396" cy="1754326"/>
          </a:xfrm>
          <a:prstGeom prst="rect">
            <a:avLst/>
          </a:prstGeom>
          <a:noFill/>
        </p:spPr>
        <p:txBody>
          <a:bodyPr wrap="none" rtlCol="0">
            <a:spAutoFit/>
          </a:bodyPr>
          <a:lstStyle/>
          <a:p>
            <a:pPr marL="285750" indent="-285750">
              <a:buFont typeface="Arial" panose="020B0604020202020204" pitchFamily="34" charset="0"/>
              <a:buChar char="•"/>
            </a:pPr>
            <a:r>
              <a:rPr lang="en-US" dirty="0" smtClean="0"/>
              <a:t>2015-2016 is 4</a:t>
            </a:r>
            <a:r>
              <a:rPr lang="en-US" baseline="30000" dirty="0" smtClean="0"/>
              <a:t>th</a:t>
            </a:r>
            <a:r>
              <a:rPr lang="en-US" dirty="0" smtClean="0"/>
              <a:t> academic year, 2 field trips per month</a:t>
            </a:r>
          </a:p>
          <a:p>
            <a:endParaRPr lang="en-US" dirty="0" smtClean="0"/>
          </a:p>
          <a:p>
            <a:pPr marL="285750" indent="-285750">
              <a:buFont typeface="Arial" panose="020B0604020202020204" pitchFamily="34" charset="0"/>
              <a:buChar char="•"/>
            </a:pPr>
            <a:r>
              <a:rPr lang="en-US" dirty="0" smtClean="0"/>
              <a:t>Water quality monitoring at Black Moshannon State Park and downstream</a:t>
            </a:r>
          </a:p>
          <a:p>
            <a:endParaRPr lang="en-US" dirty="0" smtClean="0"/>
          </a:p>
          <a:p>
            <a:pPr marL="285750" indent="-285750">
              <a:buFont typeface="Arial" panose="020B0604020202020204" pitchFamily="34" charset="0"/>
              <a:buChar char="•"/>
            </a:pPr>
            <a:r>
              <a:rPr lang="en-US" dirty="0" smtClean="0"/>
              <a:t> Graduate Student Opportunities!!!</a:t>
            </a:r>
          </a:p>
          <a:p>
            <a:pPr lvl="1"/>
            <a:endParaRPr lang="en-US" dirty="0" smtClean="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3550503"/>
            <a:ext cx="3139441" cy="3152049"/>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5029200"/>
            <a:ext cx="5347177" cy="1673352"/>
          </a:xfrm>
          <a:prstGeom prst="rect">
            <a:avLst/>
          </a:prstGeom>
        </p:spPr>
      </p:pic>
      <p:sp>
        <p:nvSpPr>
          <p:cNvPr id="12" name="TextBox 11"/>
          <p:cNvSpPr txBox="1"/>
          <p:nvPr/>
        </p:nvSpPr>
        <p:spPr>
          <a:xfrm rot="19979332">
            <a:off x="3415984" y="5343427"/>
            <a:ext cx="1776384" cy="369332"/>
          </a:xfrm>
          <a:prstGeom prst="rect">
            <a:avLst/>
          </a:prstGeom>
          <a:noFill/>
        </p:spPr>
        <p:txBody>
          <a:bodyPr wrap="none" rtlCol="0">
            <a:spAutoFit/>
          </a:bodyPr>
          <a:lstStyle/>
          <a:p>
            <a:r>
              <a:rPr lang="en-US" b="1" u="sng" dirty="0" smtClean="0">
                <a:solidFill>
                  <a:srgbClr val="FFFF00"/>
                </a:solidFill>
                <a:uFill>
                  <a:solidFill>
                    <a:srgbClr val="FFFF00"/>
                  </a:solidFill>
                </a:uFill>
              </a:rPr>
              <a:t>COMING SOON!</a:t>
            </a:r>
            <a:endParaRPr lang="en-US" b="1" u="sng" dirty="0">
              <a:solidFill>
                <a:srgbClr val="FFFF00"/>
              </a:solidFill>
              <a:uFill>
                <a:solidFill>
                  <a:srgbClr val="FFFF00"/>
                </a:solidFill>
              </a:uFill>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4874" y="2743200"/>
            <a:ext cx="3136662" cy="2089017"/>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400" y="2260106"/>
            <a:ext cx="1713026" cy="2572111"/>
          </a:xfrm>
          <a:prstGeom prst="rect">
            <a:avLst/>
          </a:prstGeom>
        </p:spPr>
      </p:pic>
    </p:spTree>
    <p:extLst>
      <p:ext uri="{BB962C8B-B14F-4D97-AF65-F5344CB8AC3E}">
        <p14:creationId xmlns:p14="http://schemas.microsoft.com/office/powerpoint/2010/main" val="20062266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81000"/>
            <a:ext cx="8153400" cy="1077218"/>
          </a:xfrm>
          <a:prstGeom prst="rect">
            <a:avLst/>
          </a:prstGeom>
        </p:spPr>
        <p:txBody>
          <a:bodyPr wrap="square">
            <a:spAutoFit/>
          </a:bodyPr>
          <a:lstStyle/>
          <a:p>
            <a:r>
              <a:rPr lang="en-US" sz="3200" dirty="0" smtClean="0">
                <a:latin typeface="+mj-lt"/>
              </a:rPr>
              <a:t>Seed Grant Proposals in Support of Critical Zone </a:t>
            </a:r>
            <a:br>
              <a:rPr lang="en-US" sz="3200" dirty="0" smtClean="0">
                <a:latin typeface="+mj-lt"/>
              </a:rPr>
            </a:br>
            <a:r>
              <a:rPr lang="en-US" sz="3200" dirty="0" smtClean="0">
                <a:latin typeface="+mj-lt"/>
              </a:rPr>
              <a:t>Science in the Susquehanna Shale Hills CZO II</a:t>
            </a:r>
            <a:endParaRPr lang="en-US" sz="3200" dirty="0">
              <a:latin typeface="+mj-lt"/>
            </a:endParaRPr>
          </a:p>
        </p:txBody>
      </p:sp>
      <p:sp>
        <p:nvSpPr>
          <p:cNvPr id="4" name="Content Placeholder 2"/>
          <p:cNvSpPr txBox="1">
            <a:spLocks/>
          </p:cNvSpPr>
          <p:nvPr/>
        </p:nvSpPr>
        <p:spPr>
          <a:xfrm>
            <a:off x="457200" y="1600200"/>
            <a:ext cx="8229600" cy="4525963"/>
          </a:xfrm>
          <a:prstGeom prst="rect">
            <a:avLst/>
          </a:prstGeom>
        </p:spPr>
        <p:txBody>
          <a:bodyPr>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dirty="0" smtClean="0"/>
              <a:t>Dr. Kristen Brubaker, Hobart and William Smith Colleges, </a:t>
            </a:r>
            <a:r>
              <a:rPr lang="en-US" i="1" dirty="0"/>
              <a:t>Modeling fine-scale above ground carbon storage using LiDAR: A comparison across two </a:t>
            </a:r>
            <a:r>
              <a:rPr lang="en-US" i="1" dirty="0" smtClean="0"/>
              <a:t>watersheds</a:t>
            </a:r>
          </a:p>
          <a:p>
            <a:r>
              <a:rPr lang="en-US" dirty="0" smtClean="0"/>
              <a:t>Original plan for future: funding </a:t>
            </a:r>
            <a:r>
              <a:rPr lang="en-US" b="1" dirty="0" smtClean="0"/>
              <a:t>1</a:t>
            </a:r>
            <a:r>
              <a:rPr lang="en-US" dirty="0" smtClean="0"/>
              <a:t>-</a:t>
            </a:r>
            <a:r>
              <a:rPr lang="en-US" b="1" dirty="0" smtClean="0"/>
              <a:t>2 awards/y up to 20k total funds available</a:t>
            </a:r>
            <a:r>
              <a:rPr lang="en-US" dirty="0" smtClean="0"/>
              <a:t>. We expect grants will be used for activities that further Critical Zone science in the observatory. Activities might include: </a:t>
            </a:r>
            <a:r>
              <a:rPr lang="en-US" dirty="0" err="1" smtClean="0"/>
              <a:t>i</a:t>
            </a:r>
            <a:r>
              <a:rPr lang="en-US" dirty="0" smtClean="0"/>
              <a:t>) funding for researchers to conduct new measurements in the SSHO, ii) funding to deploy novel sensors or instrumentation, or iii) funding for PSU students (</a:t>
            </a:r>
            <a:r>
              <a:rPr lang="en-US" dirty="0" err="1" smtClean="0"/>
              <a:t>i.e</a:t>
            </a:r>
            <a:r>
              <a:rPr lang="en-US" dirty="0" smtClean="0"/>
              <a:t> students on site) or non-PSU students to work at SSHO.</a:t>
            </a:r>
          </a:p>
          <a:p>
            <a:r>
              <a:rPr lang="en-US" dirty="0" smtClean="0"/>
              <a:t>Should we do more seed grants? </a:t>
            </a:r>
            <a:endParaRPr lang="en-US" dirty="0"/>
          </a:p>
        </p:txBody>
      </p:sp>
    </p:spTree>
    <p:extLst>
      <p:ext uri="{BB962C8B-B14F-4D97-AF65-F5344CB8AC3E}">
        <p14:creationId xmlns:p14="http://schemas.microsoft.com/office/powerpoint/2010/main" val="21166280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8332" y="304800"/>
            <a:ext cx="5769528" cy="461665"/>
          </a:xfrm>
          <a:prstGeom prst="rect">
            <a:avLst/>
          </a:prstGeom>
          <a:noFill/>
        </p:spPr>
        <p:txBody>
          <a:bodyPr wrap="none" rtlCol="0">
            <a:spAutoFit/>
          </a:bodyPr>
          <a:lstStyle/>
          <a:p>
            <a:r>
              <a:rPr lang="en-US" sz="2400" dirty="0" smtClean="0"/>
              <a:t>NSF Virtual Site Review – November 9</a:t>
            </a:r>
            <a:r>
              <a:rPr lang="en-US" sz="2400" baseline="30000" dirty="0" smtClean="0"/>
              <a:t>th</a:t>
            </a:r>
            <a:r>
              <a:rPr lang="en-US" sz="2400" dirty="0" smtClean="0"/>
              <a:t> 2015</a:t>
            </a:r>
            <a:endParaRPr lang="en-US" sz="2400" dirty="0"/>
          </a:p>
        </p:txBody>
      </p:sp>
      <p:sp>
        <p:nvSpPr>
          <p:cNvPr id="5" name="TextBox 4"/>
          <p:cNvSpPr txBox="1"/>
          <p:nvPr/>
        </p:nvSpPr>
        <p:spPr>
          <a:xfrm>
            <a:off x="328332" y="914400"/>
            <a:ext cx="8524962" cy="5663089"/>
          </a:xfrm>
          <a:prstGeom prst="rect">
            <a:avLst/>
          </a:prstGeom>
          <a:noFill/>
        </p:spPr>
        <p:txBody>
          <a:bodyPr wrap="none" rtlCol="0">
            <a:spAutoFit/>
          </a:bodyPr>
          <a:lstStyle/>
          <a:p>
            <a:r>
              <a:rPr lang="en-US" sz="2000" dirty="0" smtClean="0"/>
              <a:t>I.  CZO Site Research</a:t>
            </a:r>
          </a:p>
          <a:p>
            <a:endParaRPr lang="en-US" dirty="0"/>
          </a:p>
          <a:p>
            <a:pPr marL="285750" lvl="0" indent="-285750" hangingPunct="0">
              <a:buFont typeface="Arial" panose="020B0604020202020204" pitchFamily="34" charset="0"/>
              <a:buChar char="•"/>
            </a:pPr>
            <a:r>
              <a:rPr lang="en-US" i="1" dirty="0"/>
              <a:t>Has the CZO made progress in measuring and quantifying the significant processes </a:t>
            </a:r>
            <a:endParaRPr lang="en-US" i="1" dirty="0" smtClean="0"/>
          </a:p>
          <a:p>
            <a:pPr lvl="0" hangingPunct="0"/>
            <a:r>
              <a:rPr lang="en-US" i="1" dirty="0" smtClean="0"/>
              <a:t>of </a:t>
            </a:r>
            <a:r>
              <a:rPr lang="en-US" i="1" dirty="0"/>
              <a:t>the critical zone?</a:t>
            </a:r>
            <a:endParaRPr lang="en-US" dirty="0"/>
          </a:p>
          <a:p>
            <a:pPr marL="285750" lvl="0" indent="-285750" hangingPunct="0">
              <a:buFont typeface="Arial" panose="020B0604020202020204" pitchFamily="34" charset="0"/>
              <a:buChar char="•"/>
            </a:pPr>
            <a:r>
              <a:rPr lang="en-US" i="1" dirty="0"/>
              <a:t>Has the CZO developed a unifying theoretical framework that integrates new </a:t>
            </a:r>
            <a:endParaRPr lang="en-US" i="1" dirty="0" smtClean="0"/>
          </a:p>
          <a:p>
            <a:pPr lvl="0" hangingPunct="0"/>
            <a:r>
              <a:rPr lang="en-US" i="1" dirty="0" smtClean="0"/>
              <a:t>knowledge </a:t>
            </a:r>
            <a:r>
              <a:rPr lang="en-US" i="1" dirty="0"/>
              <a:t>of coupled hydrological, geochemical, geomorphic, sedimentary, and </a:t>
            </a:r>
            <a:endParaRPr lang="en-US" i="1" dirty="0" smtClean="0"/>
          </a:p>
          <a:p>
            <a:pPr lvl="0" hangingPunct="0"/>
            <a:r>
              <a:rPr lang="en-US" i="1" dirty="0" smtClean="0"/>
              <a:t>biological </a:t>
            </a:r>
            <a:r>
              <a:rPr lang="en-US" i="1" dirty="0"/>
              <a:t>processes?</a:t>
            </a:r>
            <a:endParaRPr lang="en-US" dirty="0"/>
          </a:p>
          <a:p>
            <a:pPr marL="285750" lvl="0" indent="-285750" hangingPunct="0">
              <a:buFont typeface="Arial" panose="020B0604020202020204" pitchFamily="34" charset="0"/>
              <a:buChar char="•"/>
            </a:pPr>
            <a:r>
              <a:rPr lang="en-US" i="1" dirty="0"/>
              <a:t>Has the CZO developed and validated systems-level models to predict how the </a:t>
            </a:r>
            <a:endParaRPr lang="en-US" i="1" dirty="0" smtClean="0"/>
          </a:p>
          <a:p>
            <a:pPr lvl="0" hangingPunct="0"/>
            <a:r>
              <a:rPr lang="en-US" i="1" dirty="0" smtClean="0"/>
              <a:t>critical </a:t>
            </a:r>
            <a:r>
              <a:rPr lang="en-US" i="1" dirty="0"/>
              <a:t>zone responds to external forces?</a:t>
            </a:r>
            <a:endParaRPr lang="en-US" dirty="0"/>
          </a:p>
          <a:p>
            <a:pPr marL="285750" lvl="0" indent="-285750" hangingPunct="0">
              <a:buFont typeface="Arial" panose="020B0604020202020204" pitchFamily="34" charset="0"/>
              <a:buChar char="•"/>
            </a:pPr>
            <a:r>
              <a:rPr lang="en-US" i="1" dirty="0"/>
              <a:t>Has the CZO contributed to the scientific basis for decision-making regarding health, </a:t>
            </a:r>
            <a:endParaRPr lang="en-US" i="1" dirty="0" smtClean="0"/>
          </a:p>
          <a:p>
            <a:pPr lvl="0" hangingPunct="0"/>
            <a:r>
              <a:rPr lang="en-US" i="1" dirty="0" smtClean="0"/>
              <a:t>safety</a:t>
            </a:r>
            <a:r>
              <a:rPr lang="en-US" i="1" dirty="0"/>
              <a:t>, ecosystem services, and environmental function?</a:t>
            </a:r>
            <a:endParaRPr lang="en-US" dirty="0"/>
          </a:p>
          <a:p>
            <a:pPr marL="285750" lvl="0" indent="-285750" hangingPunct="0">
              <a:buFont typeface="Arial" panose="020B0604020202020204" pitchFamily="34" charset="0"/>
              <a:buChar char="•"/>
            </a:pPr>
            <a:r>
              <a:rPr lang="en-US" i="1" dirty="0"/>
              <a:t>Has the CZO made the site available for use of the other CZOs and the broader </a:t>
            </a:r>
            <a:endParaRPr lang="en-US" i="1" dirty="0" smtClean="0"/>
          </a:p>
          <a:p>
            <a:pPr lvl="0" hangingPunct="0"/>
            <a:r>
              <a:rPr lang="en-US" i="1" dirty="0" smtClean="0"/>
              <a:t>community</a:t>
            </a:r>
            <a:r>
              <a:rPr lang="en-US" i="1" dirty="0"/>
              <a:t>?</a:t>
            </a:r>
            <a:endParaRPr lang="en-US" dirty="0"/>
          </a:p>
          <a:p>
            <a:pPr marL="285750" lvl="0" indent="-285750" hangingPunct="0">
              <a:buFont typeface="Arial" panose="020B0604020202020204" pitchFamily="34" charset="0"/>
              <a:buChar char="•"/>
            </a:pPr>
            <a:r>
              <a:rPr lang="en-US" i="1" dirty="0"/>
              <a:t>Is the site supporting an interdisciplinary research program using long-term </a:t>
            </a:r>
            <a:endParaRPr lang="en-US" i="1" dirty="0" smtClean="0"/>
          </a:p>
          <a:p>
            <a:pPr lvl="0" hangingPunct="0"/>
            <a:r>
              <a:rPr lang="en-US" i="1" dirty="0" smtClean="0"/>
              <a:t>observations </a:t>
            </a:r>
            <a:r>
              <a:rPr lang="en-US" i="1" dirty="0"/>
              <a:t>at the CZO that takes advantage of the CZO network effort? </a:t>
            </a:r>
            <a:endParaRPr lang="en-US" dirty="0"/>
          </a:p>
          <a:p>
            <a:pPr marL="285750" lvl="0" indent="-285750" hangingPunct="0">
              <a:buFont typeface="Arial" panose="020B0604020202020204" pitchFamily="34" charset="0"/>
              <a:buChar char="•"/>
            </a:pPr>
            <a:r>
              <a:rPr lang="en-US" i="1" dirty="0"/>
              <a:t>Are the goals of the site aligned with the spatial and temporal scope of CZO research? </a:t>
            </a:r>
            <a:endParaRPr lang="en-US" dirty="0"/>
          </a:p>
          <a:p>
            <a:pPr marL="285750" lvl="0" indent="-285750" hangingPunct="0">
              <a:buFont typeface="Arial" panose="020B0604020202020204" pitchFamily="34" charset="0"/>
              <a:buChar char="•"/>
            </a:pPr>
            <a:r>
              <a:rPr lang="en-US" i="1" dirty="0"/>
              <a:t>Are the various subprojects well integrated and supportive of the site goals?</a:t>
            </a:r>
            <a:endParaRPr lang="en-US" dirty="0"/>
          </a:p>
          <a:p>
            <a:pPr marL="285750" lvl="0" indent="-285750" hangingPunct="0">
              <a:buFont typeface="Arial" panose="020B0604020202020204" pitchFamily="34" charset="0"/>
              <a:buChar char="•"/>
            </a:pPr>
            <a:r>
              <a:rPr lang="en-US" i="1" dirty="0"/>
              <a:t>Has the CZO site complied with the EAR Data Policy and the CZO Data Sharing Policy?</a:t>
            </a:r>
            <a:endParaRPr lang="en-US" dirty="0"/>
          </a:p>
          <a:p>
            <a:pPr marL="285750" lvl="0" indent="-285750" hangingPunct="0">
              <a:buFont typeface="Arial" panose="020B0604020202020204" pitchFamily="34" charset="0"/>
              <a:buChar char="•"/>
            </a:pPr>
            <a:r>
              <a:rPr lang="en-US" i="1" dirty="0"/>
              <a:t>Other relevant comments.</a:t>
            </a:r>
            <a:endParaRPr lang="en-US" dirty="0"/>
          </a:p>
          <a:p>
            <a:endParaRPr lang="en-US" dirty="0"/>
          </a:p>
        </p:txBody>
      </p:sp>
    </p:spTree>
    <p:extLst>
      <p:ext uri="{BB962C8B-B14F-4D97-AF65-F5344CB8AC3E}">
        <p14:creationId xmlns:p14="http://schemas.microsoft.com/office/powerpoint/2010/main" val="8588267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81000"/>
            <a:ext cx="8153400" cy="830997"/>
          </a:xfrm>
          <a:prstGeom prst="rect">
            <a:avLst/>
          </a:prstGeom>
        </p:spPr>
        <p:txBody>
          <a:bodyPr wrap="square">
            <a:spAutoFit/>
          </a:bodyPr>
          <a:lstStyle/>
          <a:p>
            <a:r>
              <a:rPr lang="en-US" sz="2400" b="1" i="1" dirty="0" smtClean="0">
                <a:latin typeface="+mj-lt"/>
              </a:rPr>
              <a:t>Previously</a:t>
            </a:r>
            <a:r>
              <a:rPr lang="en-US" sz="2400" dirty="0" smtClean="0">
                <a:latin typeface="+mj-lt"/>
              </a:rPr>
              <a:t> Awarded Seed Grant Proposals in Support of Critical Zone Science in the Susquehanna Shale Hills CZO II</a:t>
            </a:r>
            <a:endParaRPr lang="en-US" sz="2400" dirty="0">
              <a:latin typeface="+mj-lt"/>
            </a:endParaRPr>
          </a:p>
        </p:txBody>
      </p:sp>
      <p:sp>
        <p:nvSpPr>
          <p:cNvPr id="3" name="TextBox 2"/>
          <p:cNvSpPr txBox="1"/>
          <p:nvPr/>
        </p:nvSpPr>
        <p:spPr>
          <a:xfrm>
            <a:off x="457200" y="1600200"/>
            <a:ext cx="8636018" cy="4524315"/>
          </a:xfrm>
          <a:prstGeom prst="rect">
            <a:avLst/>
          </a:prstGeom>
          <a:noFill/>
        </p:spPr>
        <p:txBody>
          <a:bodyPr wrap="none" rtlCol="0">
            <a:spAutoFit/>
          </a:bodyPr>
          <a:lstStyle/>
          <a:p>
            <a:r>
              <a:rPr lang="en-US" u="sng" dirty="0" smtClean="0"/>
              <a:t>2013-2014</a:t>
            </a:r>
          </a:p>
          <a:p>
            <a:pPr marL="285750" indent="-285750">
              <a:buFont typeface="Arial" panose="020B0604020202020204" pitchFamily="34" charset="0"/>
              <a:buChar char="•"/>
            </a:pPr>
            <a:r>
              <a:rPr lang="en-US" dirty="0" smtClean="0"/>
              <a:t>Dr. </a:t>
            </a:r>
            <a:r>
              <a:rPr lang="en-US" dirty="0" err="1" smtClean="0"/>
              <a:t>Lixin</a:t>
            </a:r>
            <a:r>
              <a:rPr lang="en-US" dirty="0" smtClean="0"/>
              <a:t> </a:t>
            </a:r>
            <a:r>
              <a:rPr lang="en-US" dirty="0" err="1" smtClean="0"/>
              <a:t>Jin</a:t>
            </a:r>
            <a:r>
              <a:rPr lang="en-US" dirty="0"/>
              <a:t>, UTEP, </a:t>
            </a:r>
            <a:r>
              <a:rPr lang="en-US" i="1" dirty="0"/>
              <a:t>Using carbon isotopes to determine the sources and mass balance </a:t>
            </a:r>
            <a:endParaRPr lang="en-US" i="1" dirty="0" smtClean="0"/>
          </a:p>
          <a:p>
            <a:r>
              <a:rPr lang="en-US" i="1" dirty="0" smtClean="0"/>
              <a:t>of </a:t>
            </a:r>
            <a:r>
              <a:rPr lang="en-US" i="1" dirty="0"/>
              <a:t>CO</a:t>
            </a:r>
            <a:r>
              <a:rPr lang="en-US" i="1" baseline="-25000" dirty="0"/>
              <a:t>2</a:t>
            </a:r>
            <a:r>
              <a:rPr lang="en-US" i="1" dirty="0"/>
              <a:t> during shale weathering at Susquehanna Shale Hills Critical Zone </a:t>
            </a:r>
            <a:r>
              <a:rPr lang="en-US" i="1" dirty="0" smtClean="0"/>
              <a:t>Observatory</a:t>
            </a:r>
          </a:p>
          <a:p>
            <a:pPr marL="285750" indent="-285750">
              <a:buFont typeface="Arial" panose="020B0604020202020204" pitchFamily="34" charset="0"/>
              <a:buChar char="•"/>
            </a:pPr>
            <a:r>
              <a:rPr lang="en-US" dirty="0"/>
              <a:t>Dr. Jonathan </a:t>
            </a:r>
            <a:r>
              <a:rPr lang="en-US" dirty="0" smtClean="0"/>
              <a:t>Nyquist, Temple University</a:t>
            </a:r>
            <a:r>
              <a:rPr lang="en-US" dirty="0"/>
              <a:t>, </a:t>
            </a:r>
            <a:r>
              <a:rPr lang="en-US" i="1" dirty="0"/>
              <a:t>Geophysical Prediction of Water Migration </a:t>
            </a:r>
            <a:endParaRPr lang="en-US" i="1" dirty="0" smtClean="0"/>
          </a:p>
          <a:p>
            <a:r>
              <a:rPr lang="en-US" i="1" dirty="0" smtClean="0"/>
              <a:t>along </a:t>
            </a:r>
            <a:r>
              <a:rPr lang="en-US" i="1" dirty="0"/>
              <a:t>the Soil-Bedrock Interface at the Shale Hills Critical Zone Observatory</a:t>
            </a:r>
            <a:endParaRPr lang="en-US" i="1" dirty="0" smtClean="0"/>
          </a:p>
          <a:p>
            <a:pPr marL="285750" indent="-285750">
              <a:buFont typeface="Arial" panose="020B0604020202020204" pitchFamily="34" charset="0"/>
              <a:buChar char="•"/>
            </a:pPr>
            <a:r>
              <a:rPr lang="en-US" dirty="0"/>
              <a:t>Dr. Margot </a:t>
            </a:r>
            <a:r>
              <a:rPr lang="en-US" dirty="0" smtClean="0"/>
              <a:t>Kaye</a:t>
            </a:r>
            <a:r>
              <a:rPr lang="en-US" dirty="0"/>
              <a:t>, PSU, </a:t>
            </a:r>
            <a:r>
              <a:rPr lang="en-US" i="1" dirty="0"/>
              <a:t>Filling gaps in the aboveground carbon budget of the SSHO </a:t>
            </a:r>
            <a:r>
              <a:rPr lang="en-US" i="1" dirty="0" smtClean="0"/>
              <a:t>CZO</a:t>
            </a:r>
          </a:p>
          <a:p>
            <a:pPr marL="285750" indent="-285750">
              <a:buFont typeface="Arial" panose="020B0604020202020204" pitchFamily="34" charset="0"/>
              <a:buChar char="•"/>
            </a:pPr>
            <a:r>
              <a:rPr lang="en-US" dirty="0" smtClean="0"/>
              <a:t>Dr. </a:t>
            </a:r>
            <a:r>
              <a:rPr lang="en-US" dirty="0"/>
              <a:t>Lin Ma, UTEP, </a:t>
            </a:r>
            <a:r>
              <a:rPr lang="en-US" i="1" dirty="0"/>
              <a:t>Quantifying regolith formation rates with U-series isotopes along the </a:t>
            </a:r>
            <a:endParaRPr lang="en-US" i="1" dirty="0" smtClean="0"/>
          </a:p>
          <a:p>
            <a:r>
              <a:rPr lang="en-US" i="1" dirty="0" smtClean="0"/>
              <a:t>shale </a:t>
            </a:r>
            <a:r>
              <a:rPr lang="en-US" i="1" dirty="0"/>
              <a:t>weathering transect within the Susquehanna Shale Hills Critical Zone </a:t>
            </a:r>
            <a:r>
              <a:rPr lang="en-US" i="1" dirty="0" smtClean="0"/>
              <a:t>Observatory</a:t>
            </a:r>
          </a:p>
          <a:p>
            <a:endParaRPr lang="en-US" dirty="0" smtClean="0"/>
          </a:p>
          <a:p>
            <a:r>
              <a:rPr lang="en-US" u="sng" dirty="0" smtClean="0"/>
              <a:t>2014-2015</a:t>
            </a:r>
          </a:p>
          <a:p>
            <a:pPr marL="285750" indent="-285750">
              <a:buFont typeface="Arial" panose="020B0604020202020204" pitchFamily="34" charset="0"/>
              <a:buChar char="•"/>
            </a:pPr>
            <a:r>
              <a:rPr lang="en-US" dirty="0"/>
              <a:t>Dr. Elizabeth </a:t>
            </a:r>
            <a:r>
              <a:rPr lang="en-US" dirty="0" smtClean="0"/>
              <a:t>Herndon, Kent State, </a:t>
            </a:r>
            <a:r>
              <a:rPr lang="en-US" i="1" dirty="0" smtClean="0"/>
              <a:t>Investigating </a:t>
            </a:r>
            <a:r>
              <a:rPr lang="en-US" i="1" dirty="0"/>
              <a:t>inorganic and organic-mediated cation </a:t>
            </a:r>
            <a:endParaRPr lang="en-US" i="1" dirty="0" smtClean="0"/>
          </a:p>
          <a:p>
            <a:r>
              <a:rPr lang="en-US" i="1" dirty="0" smtClean="0"/>
              <a:t>transport </a:t>
            </a:r>
            <a:r>
              <a:rPr lang="en-US" i="1" dirty="0"/>
              <a:t>from soils to </a:t>
            </a:r>
            <a:r>
              <a:rPr lang="en-US" i="1" dirty="0" smtClean="0"/>
              <a:t>streams</a:t>
            </a:r>
          </a:p>
          <a:p>
            <a:pPr marL="285750" indent="-285750">
              <a:buFont typeface="Arial" panose="020B0604020202020204" pitchFamily="34" charset="0"/>
              <a:buChar char="•"/>
            </a:pPr>
            <a:r>
              <a:rPr lang="en-US" dirty="0"/>
              <a:t>Dr. Carleton </a:t>
            </a:r>
            <a:r>
              <a:rPr lang="en-US" dirty="0" smtClean="0"/>
              <a:t>Bern, USGS, </a:t>
            </a:r>
            <a:r>
              <a:rPr lang="en-US" i="1" dirty="0"/>
              <a:t>Quantification of mass balance of colloidal material across </a:t>
            </a:r>
            <a:endParaRPr lang="en-US" i="1" dirty="0" smtClean="0"/>
          </a:p>
          <a:p>
            <a:r>
              <a:rPr lang="en-US" i="1" dirty="0" smtClean="0"/>
              <a:t>lithologies </a:t>
            </a:r>
            <a:r>
              <a:rPr lang="en-US" i="1" dirty="0"/>
              <a:t>and environments</a:t>
            </a:r>
            <a:endParaRPr lang="en-US" dirty="0" smtClean="0"/>
          </a:p>
          <a:p>
            <a:endParaRPr lang="en-US" dirty="0"/>
          </a:p>
          <a:p>
            <a:endParaRPr lang="en-US" dirty="0"/>
          </a:p>
        </p:txBody>
      </p:sp>
    </p:spTree>
    <p:extLst>
      <p:ext uri="{BB962C8B-B14F-4D97-AF65-F5344CB8AC3E}">
        <p14:creationId xmlns:p14="http://schemas.microsoft.com/office/powerpoint/2010/main" val="33649645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8332" y="304800"/>
            <a:ext cx="5769528" cy="461665"/>
          </a:xfrm>
          <a:prstGeom prst="rect">
            <a:avLst/>
          </a:prstGeom>
          <a:noFill/>
        </p:spPr>
        <p:txBody>
          <a:bodyPr wrap="none" rtlCol="0">
            <a:spAutoFit/>
          </a:bodyPr>
          <a:lstStyle/>
          <a:p>
            <a:r>
              <a:rPr lang="en-US" sz="2400" dirty="0" smtClean="0"/>
              <a:t>NSF Virtual Site Review – November 9</a:t>
            </a:r>
            <a:r>
              <a:rPr lang="en-US" sz="2400" baseline="30000" dirty="0" smtClean="0"/>
              <a:t>th</a:t>
            </a:r>
            <a:r>
              <a:rPr lang="en-US" sz="2400" dirty="0" smtClean="0"/>
              <a:t> 2015</a:t>
            </a:r>
            <a:endParaRPr lang="en-US" sz="2400" dirty="0"/>
          </a:p>
        </p:txBody>
      </p:sp>
      <p:sp>
        <p:nvSpPr>
          <p:cNvPr id="6" name="TextBox 5"/>
          <p:cNvSpPr txBox="1"/>
          <p:nvPr/>
        </p:nvSpPr>
        <p:spPr>
          <a:xfrm>
            <a:off x="350744" y="1143000"/>
            <a:ext cx="8478090" cy="4493538"/>
          </a:xfrm>
          <a:prstGeom prst="rect">
            <a:avLst/>
          </a:prstGeom>
          <a:noFill/>
        </p:spPr>
        <p:txBody>
          <a:bodyPr wrap="none" rtlCol="0">
            <a:spAutoFit/>
          </a:bodyPr>
          <a:lstStyle/>
          <a:p>
            <a:endParaRPr lang="en-US" dirty="0"/>
          </a:p>
          <a:p>
            <a:endParaRPr lang="en-US" sz="1600" dirty="0" smtClean="0"/>
          </a:p>
          <a:p>
            <a:pPr marL="514350" indent="-514350">
              <a:buAutoNum type="romanUcPeriod" startAt="3"/>
            </a:pPr>
            <a:r>
              <a:rPr lang="en-US" sz="2000" dirty="0" smtClean="0"/>
              <a:t>Project Management</a:t>
            </a:r>
          </a:p>
          <a:p>
            <a:pPr marL="514350" indent="-514350">
              <a:buAutoNum type="romanUcPeriod" startAt="3"/>
            </a:pPr>
            <a:endParaRPr lang="en-US" sz="2000" dirty="0"/>
          </a:p>
          <a:p>
            <a:pPr marL="285750" lvl="0" indent="-285750" hangingPunct="0">
              <a:buFont typeface="Arial" panose="020B0604020202020204" pitchFamily="34" charset="0"/>
              <a:buChar char="•"/>
            </a:pPr>
            <a:r>
              <a:rPr lang="en-US" sz="1400" i="1" dirty="0"/>
              <a:t>Has the CZO Site Director implemented an efficient and effective governing structure to support </a:t>
            </a:r>
            <a:r>
              <a:rPr lang="en-US" sz="1400" i="1" dirty="0" smtClean="0"/>
              <a:t>all </a:t>
            </a:r>
            <a:r>
              <a:rPr lang="en-US" sz="1400" i="1" dirty="0"/>
              <a:t>CZO </a:t>
            </a:r>
            <a:endParaRPr lang="en-US" sz="1400" i="1" dirty="0" smtClean="0"/>
          </a:p>
          <a:p>
            <a:pPr lvl="0" hangingPunct="0"/>
            <a:r>
              <a:rPr lang="en-US" sz="1400" i="1" dirty="0" smtClean="0"/>
              <a:t>project </a:t>
            </a:r>
            <a:r>
              <a:rPr lang="en-US" sz="1400" i="1" dirty="0"/>
              <a:t>activities as specified in the Cooperative Agreement with NSF?</a:t>
            </a:r>
            <a:endParaRPr lang="en-US" sz="1400" dirty="0"/>
          </a:p>
          <a:p>
            <a:pPr marL="285750" lvl="0" indent="-285750" hangingPunct="0">
              <a:buFont typeface="Arial" panose="020B0604020202020204" pitchFamily="34" charset="0"/>
              <a:buChar char="•"/>
            </a:pPr>
            <a:r>
              <a:rPr lang="en-US" sz="1400" i="1" dirty="0"/>
              <a:t>Have critical elements of the governance structure met regularly and documented outcomes of </a:t>
            </a:r>
            <a:r>
              <a:rPr lang="en-US" sz="1400" i="1" dirty="0" smtClean="0"/>
              <a:t>their </a:t>
            </a:r>
          </a:p>
          <a:p>
            <a:pPr lvl="0" hangingPunct="0"/>
            <a:r>
              <a:rPr lang="en-US" sz="1400" i="1" dirty="0" smtClean="0"/>
              <a:t>discussions</a:t>
            </a:r>
            <a:r>
              <a:rPr lang="en-US" sz="1400" i="1" dirty="0"/>
              <a:t>? </a:t>
            </a:r>
            <a:endParaRPr lang="en-US" sz="1400" dirty="0"/>
          </a:p>
          <a:p>
            <a:pPr marL="285750" lvl="0" indent="-285750" hangingPunct="0">
              <a:buFont typeface="Arial" panose="020B0604020202020204" pitchFamily="34" charset="0"/>
              <a:buChar char="•"/>
            </a:pPr>
            <a:r>
              <a:rPr lang="en-US" sz="1400" i="1" dirty="0"/>
              <a:t>Does the CZO Management Plan identify sufficient milestones and metrics to monitor progress </a:t>
            </a:r>
            <a:r>
              <a:rPr lang="en-US" sz="1400" i="1" dirty="0" smtClean="0"/>
              <a:t>and </a:t>
            </a:r>
            <a:r>
              <a:rPr lang="en-US" sz="1400" i="1" dirty="0"/>
              <a:t>to </a:t>
            </a:r>
            <a:endParaRPr lang="en-US" sz="1400" i="1" dirty="0" smtClean="0"/>
          </a:p>
          <a:p>
            <a:pPr lvl="0" hangingPunct="0"/>
            <a:r>
              <a:rPr lang="en-US" sz="1400" i="1" dirty="0" smtClean="0"/>
              <a:t>determine </a:t>
            </a:r>
            <a:r>
              <a:rPr lang="en-US" sz="1400" i="1" dirty="0"/>
              <a:t>the level of continuing support? Have these milestones been met and the metrics </a:t>
            </a:r>
            <a:r>
              <a:rPr lang="en-US" sz="1400" i="1" dirty="0" smtClean="0"/>
              <a:t>measured</a:t>
            </a:r>
            <a:r>
              <a:rPr lang="en-US" sz="1400" i="1" dirty="0"/>
              <a:t>? Are plans </a:t>
            </a:r>
            <a:r>
              <a:rPr lang="en-US" sz="1400" i="1" dirty="0" smtClean="0"/>
              <a:t>.</a:t>
            </a:r>
          </a:p>
          <a:p>
            <a:pPr lvl="0" hangingPunct="0"/>
            <a:r>
              <a:rPr lang="en-US" sz="1400" i="1" dirty="0" smtClean="0"/>
              <a:t>for </a:t>
            </a:r>
            <a:r>
              <a:rPr lang="en-US" sz="1400" i="1" dirty="0"/>
              <a:t>remedial actions in place where project milestones have not been </a:t>
            </a:r>
            <a:r>
              <a:rPr lang="en-US" sz="1400" i="1" dirty="0" smtClean="0"/>
              <a:t>adequately </a:t>
            </a:r>
            <a:r>
              <a:rPr lang="en-US" sz="1400" i="1" dirty="0"/>
              <a:t>met as articulated in Annual </a:t>
            </a:r>
            <a:endParaRPr lang="en-US" sz="1400" i="1" dirty="0" smtClean="0"/>
          </a:p>
          <a:p>
            <a:pPr lvl="0" hangingPunct="0"/>
            <a:r>
              <a:rPr lang="en-US" sz="1400" i="1" dirty="0" smtClean="0"/>
              <a:t>and </a:t>
            </a:r>
            <a:r>
              <a:rPr lang="en-US" sz="1400" i="1" dirty="0"/>
              <a:t>Interim Reports?</a:t>
            </a:r>
            <a:endParaRPr lang="en-US" sz="1400" dirty="0"/>
          </a:p>
          <a:p>
            <a:pPr marL="285750" lvl="0" indent="-285750" hangingPunct="0">
              <a:buFont typeface="Arial" panose="020B0604020202020204" pitchFamily="34" charset="0"/>
              <a:buChar char="•"/>
            </a:pPr>
            <a:r>
              <a:rPr lang="en-US" sz="1400" i="1" dirty="0"/>
              <a:t>Does the Management Plan clearly identify roles and responsibilities for the lead and partner </a:t>
            </a:r>
            <a:endParaRPr lang="en-US" sz="1400" i="1" dirty="0" smtClean="0"/>
          </a:p>
          <a:p>
            <a:pPr lvl="0" hangingPunct="0"/>
            <a:r>
              <a:rPr lang="en-US" sz="1400" i="1" dirty="0" smtClean="0"/>
              <a:t>institutions/organizations </a:t>
            </a:r>
            <a:r>
              <a:rPr lang="en-US" sz="1400" i="1" dirty="0"/>
              <a:t>that are part of the CZO? Have these roles and responsibilities been </a:t>
            </a:r>
            <a:endParaRPr lang="en-US" sz="1400" i="1" dirty="0" smtClean="0"/>
          </a:p>
          <a:p>
            <a:pPr lvl="0" hangingPunct="0"/>
            <a:r>
              <a:rPr lang="en-US" sz="1400" i="1" dirty="0" smtClean="0"/>
              <a:t>executed</a:t>
            </a:r>
            <a:r>
              <a:rPr lang="en-US" sz="1400" i="1" dirty="0"/>
              <a:t>?</a:t>
            </a:r>
            <a:endParaRPr lang="en-US" sz="1400" dirty="0"/>
          </a:p>
          <a:p>
            <a:pPr marL="285750" lvl="0" indent="-285750" hangingPunct="0">
              <a:buFont typeface="Arial" panose="020B0604020202020204" pitchFamily="34" charset="0"/>
              <a:buChar char="•"/>
            </a:pPr>
            <a:r>
              <a:rPr lang="en-US" sz="1400" i="1" dirty="0"/>
              <a:t>Does the CZO Management Plan identify goals, strategies, and metrics for engaging other CZOs and the </a:t>
            </a:r>
            <a:endParaRPr lang="en-US" sz="1400" i="1" dirty="0" smtClean="0"/>
          </a:p>
          <a:p>
            <a:pPr lvl="0" hangingPunct="0"/>
            <a:r>
              <a:rPr lang="en-US" sz="1400" i="1" dirty="0" smtClean="0"/>
              <a:t>broader </a:t>
            </a:r>
            <a:r>
              <a:rPr lang="en-US" sz="1400" i="1" dirty="0"/>
              <a:t>community in research activities? Have these goals been executed?</a:t>
            </a:r>
            <a:endParaRPr lang="en-US" sz="1400" dirty="0"/>
          </a:p>
          <a:p>
            <a:pPr marL="285750" lvl="0" indent="-285750" hangingPunct="0">
              <a:buFont typeface="Arial" panose="020B0604020202020204" pitchFamily="34" charset="0"/>
              <a:buChar char="•"/>
            </a:pPr>
            <a:r>
              <a:rPr lang="en-US" sz="1400" i="1" dirty="0" smtClean="0"/>
              <a:t>Does </a:t>
            </a:r>
            <a:r>
              <a:rPr lang="en-US" sz="1400" i="1" dirty="0"/>
              <a:t>the CZO Management Plan  provide guidance that enables the CZO to respond to opportunities </a:t>
            </a:r>
            <a:endParaRPr lang="en-US" sz="1400" i="1" dirty="0" smtClean="0"/>
          </a:p>
          <a:p>
            <a:pPr lvl="0" hangingPunct="0"/>
            <a:r>
              <a:rPr lang="en-US" sz="1400" i="1" dirty="0" smtClean="0"/>
              <a:t>provided </a:t>
            </a:r>
            <a:r>
              <a:rPr lang="en-US" sz="1400" i="1" dirty="0"/>
              <a:t>by scientific breakthroughs and unexpected events</a:t>
            </a:r>
            <a:r>
              <a:rPr lang="en-US" sz="1400" i="1" dirty="0" smtClean="0"/>
              <a:t>?</a:t>
            </a:r>
            <a:endParaRPr lang="en-US" dirty="0"/>
          </a:p>
        </p:txBody>
      </p:sp>
    </p:spTree>
    <p:extLst>
      <p:ext uri="{BB962C8B-B14F-4D97-AF65-F5344CB8AC3E}">
        <p14:creationId xmlns:p14="http://schemas.microsoft.com/office/powerpoint/2010/main" val="4996746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5" name="Straight Connector 134"/>
          <p:cNvCxnSpPr>
            <a:endCxn id="129" idx="1"/>
          </p:cNvCxnSpPr>
          <p:nvPr/>
        </p:nvCxnSpPr>
        <p:spPr>
          <a:xfrm>
            <a:off x="6854334" y="6022241"/>
            <a:ext cx="21534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Flowchart: Process 54"/>
          <p:cNvSpPr/>
          <p:nvPr/>
        </p:nvSpPr>
        <p:spPr>
          <a:xfrm>
            <a:off x="625305" y="1381784"/>
            <a:ext cx="2286000" cy="2809219"/>
          </a:xfrm>
          <a:prstGeom prst="flowChartProcess">
            <a:avLst/>
          </a:prstGeom>
          <a:solidFill>
            <a:srgbClr val="FF0000">
              <a:alpha val="34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Flowchart: Process 59"/>
          <p:cNvSpPr/>
          <p:nvPr/>
        </p:nvSpPr>
        <p:spPr>
          <a:xfrm>
            <a:off x="6877194" y="1381783"/>
            <a:ext cx="1371600" cy="2961619"/>
          </a:xfrm>
          <a:prstGeom prst="flowChartProcess">
            <a:avLst/>
          </a:prstGeom>
          <a:solidFill>
            <a:srgbClr val="FF0000">
              <a:alpha val="34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extBox 61"/>
          <p:cNvSpPr txBox="1"/>
          <p:nvPr/>
        </p:nvSpPr>
        <p:spPr>
          <a:xfrm>
            <a:off x="1078597" y="4771388"/>
            <a:ext cx="1549707" cy="954107"/>
          </a:xfrm>
          <a:prstGeom prst="rect">
            <a:avLst/>
          </a:prstGeom>
          <a:solidFill>
            <a:srgbClr val="FF0000">
              <a:alpha val="34000"/>
            </a:srgbClr>
          </a:solidFill>
          <a:ln w="12700">
            <a:solidFill>
              <a:schemeClr val="tx1"/>
            </a:solidFill>
          </a:ln>
        </p:spPr>
        <p:txBody>
          <a:bodyPr wrap="square" rtlCol="0">
            <a:spAutoFit/>
          </a:bodyPr>
          <a:lstStyle/>
          <a:p>
            <a:pPr algn="ctr"/>
            <a:r>
              <a:rPr lang="en-US" sz="1400" b="1" dirty="0"/>
              <a:t>Advisory Board</a:t>
            </a:r>
          </a:p>
          <a:p>
            <a:pPr algn="ctr"/>
            <a:r>
              <a:rPr lang="en-US" sz="1400" dirty="0"/>
              <a:t> Kip Solomon</a:t>
            </a:r>
          </a:p>
          <a:p>
            <a:pPr algn="ctr"/>
            <a:r>
              <a:rPr lang="en-US" sz="1400" dirty="0"/>
              <a:t>Scott </a:t>
            </a:r>
            <a:r>
              <a:rPr lang="en-US" sz="1400" dirty="0" smtClean="0"/>
              <a:t>MacKay</a:t>
            </a:r>
          </a:p>
          <a:p>
            <a:pPr algn="ctr"/>
            <a:r>
              <a:rPr lang="en-US" sz="1400" dirty="0"/>
              <a:t>Dorothy Merritts</a:t>
            </a:r>
          </a:p>
        </p:txBody>
      </p:sp>
      <p:sp>
        <p:nvSpPr>
          <p:cNvPr id="63" name="Title 1"/>
          <p:cNvSpPr txBox="1">
            <a:spLocks/>
          </p:cNvSpPr>
          <p:nvPr/>
        </p:nvSpPr>
        <p:spPr>
          <a:xfrm>
            <a:off x="472905" y="-58620"/>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t>SSHCZO Organization</a:t>
            </a:r>
            <a:endParaRPr lang="en-US" dirty="0"/>
          </a:p>
        </p:txBody>
      </p:sp>
      <p:sp>
        <p:nvSpPr>
          <p:cNvPr id="74" name="Flowchart: Process 73"/>
          <p:cNvSpPr/>
          <p:nvPr/>
        </p:nvSpPr>
        <p:spPr>
          <a:xfrm>
            <a:off x="3351833" y="4797662"/>
            <a:ext cx="1312072" cy="764938"/>
          </a:xfrm>
          <a:prstGeom prst="flowChartProcess">
            <a:avLst/>
          </a:prstGeom>
          <a:solidFill>
            <a:srgbClr val="FF0000">
              <a:alpha val="34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TextBox 75"/>
          <p:cNvSpPr txBox="1"/>
          <p:nvPr/>
        </p:nvSpPr>
        <p:spPr>
          <a:xfrm>
            <a:off x="3292306" y="4818828"/>
            <a:ext cx="1371601" cy="738664"/>
          </a:xfrm>
          <a:prstGeom prst="rect">
            <a:avLst/>
          </a:prstGeom>
          <a:noFill/>
        </p:spPr>
        <p:txBody>
          <a:bodyPr wrap="square" rtlCol="0">
            <a:spAutoFit/>
          </a:bodyPr>
          <a:lstStyle/>
          <a:p>
            <a:pPr algn="ctr"/>
            <a:r>
              <a:rPr lang="en-US" sz="1400" b="1" dirty="0"/>
              <a:t>Susan Brantley</a:t>
            </a:r>
          </a:p>
          <a:p>
            <a:pPr algn="ctr"/>
            <a:r>
              <a:rPr lang="en-US" sz="1400" dirty="0"/>
              <a:t>Director, PI</a:t>
            </a:r>
          </a:p>
          <a:p>
            <a:pPr algn="ctr"/>
            <a:r>
              <a:rPr lang="en-US" sz="1400" dirty="0"/>
              <a:t>SSHCZO</a:t>
            </a:r>
          </a:p>
        </p:txBody>
      </p:sp>
      <p:sp>
        <p:nvSpPr>
          <p:cNvPr id="77" name="TextBox 76"/>
          <p:cNvSpPr txBox="1"/>
          <p:nvPr/>
        </p:nvSpPr>
        <p:spPr>
          <a:xfrm>
            <a:off x="803105" y="3424537"/>
            <a:ext cx="1806547" cy="600164"/>
          </a:xfrm>
          <a:prstGeom prst="rect">
            <a:avLst/>
          </a:prstGeom>
          <a:noFill/>
        </p:spPr>
        <p:txBody>
          <a:bodyPr wrap="square" rtlCol="0">
            <a:spAutoFit/>
          </a:bodyPr>
          <a:lstStyle/>
          <a:p>
            <a:pPr algn="ctr"/>
            <a:r>
              <a:rPr lang="en-US" sz="1100" b="1" dirty="0"/>
              <a:t>Dan Arthur</a:t>
            </a:r>
          </a:p>
          <a:p>
            <a:pPr algn="ctr"/>
            <a:r>
              <a:rPr lang="en-US" sz="1100" dirty="0" smtClean="0"/>
              <a:t>Data Manager / Cyberspecialist</a:t>
            </a:r>
            <a:endParaRPr lang="en-US" sz="1100" dirty="0"/>
          </a:p>
        </p:txBody>
      </p:sp>
      <p:sp>
        <p:nvSpPr>
          <p:cNvPr id="78" name="Flowchart: Process 77"/>
          <p:cNvSpPr/>
          <p:nvPr/>
        </p:nvSpPr>
        <p:spPr>
          <a:xfrm>
            <a:off x="803105" y="3424537"/>
            <a:ext cx="1806547" cy="600164"/>
          </a:xfrm>
          <a:prstGeom prst="flowChartProces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extBox 81"/>
          <p:cNvSpPr txBox="1"/>
          <p:nvPr/>
        </p:nvSpPr>
        <p:spPr>
          <a:xfrm>
            <a:off x="682853" y="2655839"/>
            <a:ext cx="2097851" cy="600164"/>
          </a:xfrm>
          <a:prstGeom prst="rect">
            <a:avLst/>
          </a:prstGeom>
          <a:noFill/>
        </p:spPr>
        <p:txBody>
          <a:bodyPr wrap="square" rtlCol="0">
            <a:spAutoFit/>
          </a:bodyPr>
          <a:lstStyle/>
          <a:p>
            <a:pPr algn="ctr"/>
            <a:r>
              <a:rPr lang="en-US" sz="1100" b="1" dirty="0"/>
              <a:t>Brandon Forsythe</a:t>
            </a:r>
          </a:p>
          <a:p>
            <a:pPr algn="ctr"/>
            <a:r>
              <a:rPr lang="en-US" sz="1100" dirty="0"/>
              <a:t>Watershed &amp; Sensor-based</a:t>
            </a:r>
          </a:p>
          <a:p>
            <a:pPr algn="ctr"/>
            <a:r>
              <a:rPr lang="en-US" sz="1100" dirty="0"/>
              <a:t>Data Specialist</a:t>
            </a:r>
          </a:p>
        </p:txBody>
      </p:sp>
      <p:sp>
        <p:nvSpPr>
          <p:cNvPr id="83" name="Flowchart: Process 82"/>
          <p:cNvSpPr/>
          <p:nvPr/>
        </p:nvSpPr>
        <p:spPr>
          <a:xfrm>
            <a:off x="799502" y="2655838"/>
            <a:ext cx="1828800" cy="646332"/>
          </a:xfrm>
          <a:prstGeom prst="flowChartProces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4" name="Straight Connector 83"/>
          <p:cNvCxnSpPr/>
          <p:nvPr/>
        </p:nvCxnSpPr>
        <p:spPr>
          <a:xfrm>
            <a:off x="7267844" y="4343402"/>
            <a:ext cx="0" cy="15240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2200610" y="4191003"/>
            <a:ext cx="0" cy="30479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3978104" y="4495800"/>
            <a:ext cx="0" cy="30186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2197657" y="4495800"/>
            <a:ext cx="507018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5044905" y="5180131"/>
            <a:ext cx="3943" cy="95929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853907" y="1381781"/>
            <a:ext cx="1755745" cy="523220"/>
          </a:xfrm>
          <a:prstGeom prst="rect">
            <a:avLst/>
          </a:prstGeom>
          <a:noFill/>
        </p:spPr>
        <p:txBody>
          <a:bodyPr wrap="square" rtlCol="0">
            <a:spAutoFit/>
          </a:bodyPr>
          <a:lstStyle/>
          <a:p>
            <a:pPr algn="ctr"/>
            <a:r>
              <a:rPr lang="en-US" sz="1400" b="1" dirty="0"/>
              <a:t>Technical &amp; Program Management</a:t>
            </a:r>
          </a:p>
        </p:txBody>
      </p:sp>
      <p:sp>
        <p:nvSpPr>
          <p:cNvPr id="93" name="TextBox 92"/>
          <p:cNvSpPr txBox="1"/>
          <p:nvPr/>
        </p:nvSpPr>
        <p:spPr>
          <a:xfrm>
            <a:off x="6877194" y="1381781"/>
            <a:ext cx="1371600" cy="523220"/>
          </a:xfrm>
          <a:prstGeom prst="rect">
            <a:avLst/>
          </a:prstGeom>
          <a:noFill/>
        </p:spPr>
        <p:txBody>
          <a:bodyPr wrap="square" rtlCol="0">
            <a:spAutoFit/>
          </a:bodyPr>
          <a:lstStyle/>
          <a:p>
            <a:pPr algn="ctr"/>
            <a:r>
              <a:rPr lang="en-US" sz="1400" b="1" dirty="0"/>
              <a:t>Executive Committee</a:t>
            </a:r>
          </a:p>
        </p:txBody>
      </p:sp>
      <p:grpSp>
        <p:nvGrpSpPr>
          <p:cNvPr id="100" name="Group 99"/>
          <p:cNvGrpSpPr/>
          <p:nvPr/>
        </p:nvGrpSpPr>
        <p:grpSpPr>
          <a:xfrm>
            <a:off x="7143895" y="1995453"/>
            <a:ext cx="876300" cy="447798"/>
            <a:chOff x="6553200" y="3420070"/>
            <a:chExt cx="1143000" cy="461665"/>
          </a:xfrm>
        </p:grpSpPr>
        <p:sp>
          <p:nvSpPr>
            <p:cNvPr id="121" name="Flowchart: Process 120"/>
            <p:cNvSpPr/>
            <p:nvPr/>
          </p:nvSpPr>
          <p:spPr>
            <a:xfrm>
              <a:off x="6629400" y="3420070"/>
              <a:ext cx="990600" cy="461665"/>
            </a:xfrm>
            <a:prstGeom prst="flowChartProces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TextBox 121"/>
            <p:cNvSpPr txBox="1"/>
            <p:nvPr/>
          </p:nvSpPr>
          <p:spPr>
            <a:xfrm>
              <a:off x="6553200" y="3420070"/>
              <a:ext cx="1143000" cy="444230"/>
            </a:xfrm>
            <a:prstGeom prst="rect">
              <a:avLst/>
            </a:prstGeom>
            <a:noFill/>
          </p:spPr>
          <p:txBody>
            <a:bodyPr wrap="square" rtlCol="0">
              <a:spAutoFit/>
            </a:bodyPr>
            <a:lstStyle/>
            <a:p>
              <a:pPr algn="ctr"/>
              <a:r>
                <a:rPr lang="en-US" sz="1100" b="1" dirty="0"/>
                <a:t>David Eissenstat</a:t>
              </a:r>
              <a:endParaRPr lang="en-US" sz="1100" dirty="0"/>
            </a:p>
          </p:txBody>
        </p:sp>
      </p:grpSp>
      <p:grpSp>
        <p:nvGrpSpPr>
          <p:cNvPr id="123" name="Group 122"/>
          <p:cNvGrpSpPr/>
          <p:nvPr/>
        </p:nvGrpSpPr>
        <p:grpSpPr>
          <a:xfrm>
            <a:off x="7143895" y="2555449"/>
            <a:ext cx="876300" cy="447799"/>
            <a:chOff x="6553200" y="3420070"/>
            <a:chExt cx="1143000" cy="461665"/>
          </a:xfrm>
        </p:grpSpPr>
        <p:sp>
          <p:nvSpPr>
            <p:cNvPr id="124" name="Flowchart: Process 123"/>
            <p:cNvSpPr/>
            <p:nvPr/>
          </p:nvSpPr>
          <p:spPr>
            <a:xfrm>
              <a:off x="6629400" y="3420070"/>
              <a:ext cx="990600" cy="461665"/>
            </a:xfrm>
            <a:prstGeom prst="flowChartProces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TextBox 124"/>
            <p:cNvSpPr txBox="1"/>
            <p:nvPr/>
          </p:nvSpPr>
          <p:spPr>
            <a:xfrm>
              <a:off x="6553200" y="3420070"/>
              <a:ext cx="1143000" cy="444229"/>
            </a:xfrm>
            <a:prstGeom prst="rect">
              <a:avLst/>
            </a:prstGeom>
            <a:noFill/>
          </p:spPr>
          <p:txBody>
            <a:bodyPr wrap="square" rtlCol="0">
              <a:spAutoFit/>
            </a:bodyPr>
            <a:lstStyle/>
            <a:p>
              <a:pPr algn="ctr"/>
              <a:r>
                <a:rPr lang="en-US" sz="1100" b="1" dirty="0"/>
                <a:t>Ken</a:t>
              </a:r>
            </a:p>
            <a:p>
              <a:pPr algn="ctr"/>
              <a:r>
                <a:rPr lang="en-US" sz="1100" b="1" dirty="0"/>
                <a:t>Davis</a:t>
              </a:r>
              <a:endParaRPr lang="en-US" sz="1100" dirty="0"/>
            </a:p>
          </p:txBody>
        </p:sp>
      </p:grpSp>
      <p:grpSp>
        <p:nvGrpSpPr>
          <p:cNvPr id="126" name="Group 125"/>
          <p:cNvGrpSpPr/>
          <p:nvPr/>
        </p:nvGrpSpPr>
        <p:grpSpPr>
          <a:xfrm>
            <a:off x="7143894" y="3123295"/>
            <a:ext cx="889000" cy="447799"/>
            <a:chOff x="6553200" y="3420070"/>
            <a:chExt cx="1143000" cy="461665"/>
          </a:xfrm>
        </p:grpSpPr>
        <p:sp>
          <p:nvSpPr>
            <p:cNvPr id="127" name="Flowchart: Process 126"/>
            <p:cNvSpPr/>
            <p:nvPr/>
          </p:nvSpPr>
          <p:spPr>
            <a:xfrm>
              <a:off x="6629400" y="3420070"/>
              <a:ext cx="990600" cy="461665"/>
            </a:xfrm>
            <a:prstGeom prst="flowChartProces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TextBox 127"/>
            <p:cNvSpPr txBox="1"/>
            <p:nvPr/>
          </p:nvSpPr>
          <p:spPr>
            <a:xfrm>
              <a:off x="6553200" y="3420070"/>
              <a:ext cx="1143000" cy="444230"/>
            </a:xfrm>
            <a:prstGeom prst="rect">
              <a:avLst/>
            </a:prstGeom>
            <a:noFill/>
          </p:spPr>
          <p:txBody>
            <a:bodyPr wrap="square" rtlCol="0">
              <a:spAutoFit/>
            </a:bodyPr>
            <a:lstStyle/>
            <a:p>
              <a:pPr algn="ctr"/>
              <a:r>
                <a:rPr lang="en-US" sz="1100" b="1" dirty="0" smtClean="0"/>
                <a:t>Yuning Shi</a:t>
              </a:r>
              <a:endParaRPr lang="en-US" sz="1100" b="1" dirty="0"/>
            </a:p>
            <a:p>
              <a:pPr algn="ctr"/>
              <a:r>
                <a:rPr lang="en-US" sz="1100" dirty="0"/>
                <a:t>(Rotating)</a:t>
              </a:r>
              <a:endParaRPr lang="en-US" sz="1100" b="1" dirty="0"/>
            </a:p>
          </p:txBody>
        </p:sp>
      </p:grpSp>
      <p:sp>
        <p:nvSpPr>
          <p:cNvPr id="130" name="TextBox 129"/>
          <p:cNvSpPr txBox="1"/>
          <p:nvPr/>
        </p:nvSpPr>
        <p:spPr>
          <a:xfrm>
            <a:off x="7069681" y="5660847"/>
            <a:ext cx="1699260" cy="738664"/>
          </a:xfrm>
          <a:prstGeom prst="rect">
            <a:avLst/>
          </a:prstGeom>
          <a:noFill/>
        </p:spPr>
        <p:txBody>
          <a:bodyPr wrap="square" rtlCol="0">
            <a:spAutoFit/>
          </a:bodyPr>
          <a:lstStyle/>
          <a:p>
            <a:pPr algn="ctr"/>
            <a:r>
              <a:rPr lang="en-US" sz="1400" b="1" dirty="0"/>
              <a:t>National CZO Network Steering Committee</a:t>
            </a:r>
          </a:p>
        </p:txBody>
      </p:sp>
      <p:cxnSp>
        <p:nvCxnSpPr>
          <p:cNvPr id="131" name="Straight Connector 130"/>
          <p:cNvCxnSpPr/>
          <p:nvPr/>
        </p:nvCxnSpPr>
        <p:spPr>
          <a:xfrm>
            <a:off x="4840610" y="2655841"/>
            <a:ext cx="0" cy="182655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5044907" y="6131776"/>
            <a:ext cx="361629"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33" name="Flowchart: Process 132"/>
          <p:cNvSpPr/>
          <p:nvPr/>
        </p:nvSpPr>
        <p:spPr>
          <a:xfrm>
            <a:off x="5406534" y="5630901"/>
            <a:ext cx="1447800" cy="973104"/>
          </a:xfrm>
          <a:prstGeom prst="flowChartProcess">
            <a:avLst/>
          </a:prstGeom>
          <a:solidFill>
            <a:srgbClr val="00B050">
              <a:alpha val="34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TextBox 133"/>
          <p:cNvSpPr txBox="1"/>
          <p:nvPr/>
        </p:nvSpPr>
        <p:spPr>
          <a:xfrm>
            <a:off x="5254135" y="5657716"/>
            <a:ext cx="1750855" cy="954107"/>
          </a:xfrm>
          <a:prstGeom prst="rect">
            <a:avLst/>
          </a:prstGeom>
          <a:noFill/>
        </p:spPr>
        <p:txBody>
          <a:bodyPr wrap="square" rtlCol="0">
            <a:spAutoFit/>
          </a:bodyPr>
          <a:lstStyle/>
          <a:p>
            <a:pPr algn="ctr"/>
            <a:r>
              <a:rPr lang="en-US" sz="1400" b="1" dirty="0"/>
              <a:t>National CZO Network Implementation Group</a:t>
            </a:r>
          </a:p>
        </p:txBody>
      </p:sp>
      <p:sp>
        <p:nvSpPr>
          <p:cNvPr id="136" name="Flowchart: Process 135"/>
          <p:cNvSpPr/>
          <p:nvPr/>
        </p:nvSpPr>
        <p:spPr>
          <a:xfrm>
            <a:off x="3520905" y="1012766"/>
            <a:ext cx="2514600" cy="1654234"/>
          </a:xfrm>
          <a:prstGeom prst="flowChartProcess">
            <a:avLst/>
          </a:prstGeom>
          <a:solidFill>
            <a:srgbClr val="0070C0">
              <a:alpha val="20000"/>
            </a:srgbClr>
          </a:solidFill>
          <a:ln>
            <a:solidFill>
              <a:srgbClr val="0070C0"/>
            </a:solidFill>
          </a:ln>
          <a:effectLst>
            <a:glow rad="228600">
              <a:schemeClr val="accent1">
                <a:satMod val="175000"/>
                <a:alpha val="40000"/>
              </a:schemeClr>
            </a:glow>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TextBox 136"/>
          <p:cNvSpPr txBox="1"/>
          <p:nvPr/>
        </p:nvSpPr>
        <p:spPr>
          <a:xfrm>
            <a:off x="3673305" y="1173541"/>
            <a:ext cx="2286000" cy="1200329"/>
          </a:xfrm>
          <a:prstGeom prst="rect">
            <a:avLst/>
          </a:prstGeom>
          <a:noFill/>
        </p:spPr>
        <p:txBody>
          <a:bodyPr wrap="square" rtlCol="0">
            <a:spAutoFit/>
          </a:bodyPr>
          <a:lstStyle/>
          <a:p>
            <a:pPr algn="ctr"/>
            <a:r>
              <a:rPr lang="en-US" sz="2400" b="1" dirty="0">
                <a:effectLst>
                  <a:outerShdw blurRad="38100" dist="38100" dir="2700000" algn="tl">
                    <a:srgbClr val="000000">
                      <a:alpha val="43137"/>
                    </a:srgbClr>
                  </a:outerShdw>
                </a:effectLst>
              </a:rPr>
              <a:t>Graduate &amp; Undergraduate Students</a:t>
            </a:r>
            <a:endParaRPr lang="en-US" sz="2400" dirty="0">
              <a:effectLst>
                <a:outerShdw blurRad="38100" dist="38100" dir="2700000" algn="tl">
                  <a:srgbClr val="000000">
                    <a:alpha val="43137"/>
                  </a:srgbClr>
                </a:outerShdw>
              </a:effectLst>
            </a:endParaRPr>
          </a:p>
        </p:txBody>
      </p:sp>
      <p:sp>
        <p:nvSpPr>
          <p:cNvPr id="138" name="Flowchart: Process 137"/>
          <p:cNvSpPr/>
          <p:nvPr/>
        </p:nvSpPr>
        <p:spPr>
          <a:xfrm>
            <a:off x="5384769" y="2989368"/>
            <a:ext cx="914400" cy="343383"/>
          </a:xfrm>
          <a:prstGeom prst="flowChartProcess">
            <a:avLst/>
          </a:prstGeom>
          <a:solidFill>
            <a:srgbClr val="0070C0">
              <a:alpha val="34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TextBox 138"/>
          <p:cNvSpPr txBox="1"/>
          <p:nvPr/>
        </p:nvSpPr>
        <p:spPr>
          <a:xfrm>
            <a:off x="5079969" y="3004998"/>
            <a:ext cx="1524000" cy="307777"/>
          </a:xfrm>
          <a:prstGeom prst="rect">
            <a:avLst/>
          </a:prstGeom>
          <a:noFill/>
        </p:spPr>
        <p:txBody>
          <a:bodyPr wrap="square" rtlCol="0">
            <a:spAutoFit/>
          </a:bodyPr>
          <a:lstStyle/>
          <a:p>
            <a:pPr algn="ctr"/>
            <a:r>
              <a:rPr lang="en-US" sz="1400" b="1" dirty="0"/>
              <a:t>Postdocs</a:t>
            </a:r>
          </a:p>
        </p:txBody>
      </p:sp>
      <p:sp>
        <p:nvSpPr>
          <p:cNvPr id="140" name="Flowchart: Process 139"/>
          <p:cNvSpPr/>
          <p:nvPr/>
        </p:nvSpPr>
        <p:spPr>
          <a:xfrm>
            <a:off x="3292304" y="3542820"/>
            <a:ext cx="1219200" cy="343383"/>
          </a:xfrm>
          <a:prstGeom prst="flowChartProcess">
            <a:avLst/>
          </a:prstGeom>
          <a:solidFill>
            <a:srgbClr val="0070C0">
              <a:alpha val="34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TextBox 140"/>
          <p:cNvSpPr txBox="1"/>
          <p:nvPr/>
        </p:nvSpPr>
        <p:spPr>
          <a:xfrm>
            <a:off x="3101804" y="3570400"/>
            <a:ext cx="1600200" cy="307777"/>
          </a:xfrm>
          <a:prstGeom prst="rect">
            <a:avLst/>
          </a:prstGeom>
          <a:noFill/>
        </p:spPr>
        <p:txBody>
          <a:bodyPr wrap="square" rtlCol="0">
            <a:spAutoFit/>
          </a:bodyPr>
          <a:lstStyle/>
          <a:p>
            <a:pPr algn="ctr"/>
            <a:r>
              <a:rPr lang="en-US" sz="1400" b="1" dirty="0"/>
              <a:t>SSHO Faculty</a:t>
            </a:r>
          </a:p>
        </p:txBody>
      </p:sp>
      <p:sp>
        <p:nvSpPr>
          <p:cNvPr id="142" name="TextBox 141"/>
          <p:cNvSpPr txBox="1"/>
          <p:nvPr/>
        </p:nvSpPr>
        <p:spPr>
          <a:xfrm>
            <a:off x="468475" y="5853627"/>
            <a:ext cx="2421320" cy="738664"/>
          </a:xfrm>
          <a:prstGeom prst="rect">
            <a:avLst/>
          </a:prstGeom>
          <a:noFill/>
        </p:spPr>
        <p:txBody>
          <a:bodyPr wrap="square" rtlCol="0">
            <a:spAutoFit/>
          </a:bodyPr>
          <a:lstStyle/>
          <a:p>
            <a:r>
              <a:rPr lang="en-US" sz="1400" b="1" i="1" dirty="0">
                <a:solidFill>
                  <a:srgbClr val="0070C0"/>
                </a:solidFill>
              </a:rPr>
              <a:t>Science</a:t>
            </a:r>
          </a:p>
          <a:p>
            <a:r>
              <a:rPr lang="en-US" sz="1400" b="1" i="1" dirty="0">
                <a:solidFill>
                  <a:srgbClr val="FF0000"/>
                </a:solidFill>
              </a:rPr>
              <a:t>Management/Administration</a:t>
            </a:r>
          </a:p>
          <a:p>
            <a:r>
              <a:rPr lang="en-US" sz="1400" b="1" i="1" dirty="0">
                <a:solidFill>
                  <a:srgbClr val="00B050"/>
                </a:solidFill>
              </a:rPr>
              <a:t>National Office</a:t>
            </a:r>
          </a:p>
        </p:txBody>
      </p:sp>
      <p:cxnSp>
        <p:nvCxnSpPr>
          <p:cNvPr id="143" name="Straight Connector 142"/>
          <p:cNvCxnSpPr/>
          <p:nvPr/>
        </p:nvCxnSpPr>
        <p:spPr>
          <a:xfrm>
            <a:off x="4663905" y="5177504"/>
            <a:ext cx="3849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2377905" y="4495800"/>
            <a:ext cx="0" cy="2755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H="1">
            <a:off x="3978105" y="3886204"/>
            <a:ext cx="6960" cy="60959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4497052" y="3747198"/>
            <a:ext cx="34355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4840612" y="3157395"/>
            <a:ext cx="54415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8" name="Group 147"/>
          <p:cNvGrpSpPr/>
          <p:nvPr/>
        </p:nvGrpSpPr>
        <p:grpSpPr>
          <a:xfrm>
            <a:off x="235840" y="1890355"/>
            <a:ext cx="2980267" cy="646332"/>
            <a:chOff x="270934" y="3420070"/>
            <a:chExt cx="2980267" cy="646332"/>
          </a:xfrm>
        </p:grpSpPr>
        <p:sp>
          <p:nvSpPr>
            <p:cNvPr id="149" name="TextBox 148"/>
            <p:cNvSpPr txBox="1"/>
            <p:nvPr/>
          </p:nvSpPr>
          <p:spPr>
            <a:xfrm>
              <a:off x="270934" y="3420070"/>
              <a:ext cx="2980267" cy="600164"/>
            </a:xfrm>
            <a:prstGeom prst="rect">
              <a:avLst/>
            </a:prstGeom>
            <a:noFill/>
          </p:spPr>
          <p:txBody>
            <a:bodyPr wrap="square" rtlCol="0">
              <a:spAutoFit/>
            </a:bodyPr>
            <a:lstStyle/>
            <a:p>
              <a:pPr algn="ctr"/>
              <a:r>
                <a:rPr lang="en-US" sz="1100" b="1" dirty="0"/>
                <a:t>Jennifer Williams</a:t>
              </a:r>
            </a:p>
            <a:p>
              <a:pPr algn="ctr"/>
              <a:r>
                <a:rPr lang="en-US" sz="1100" dirty="0"/>
                <a:t>Program Coordinator</a:t>
              </a:r>
            </a:p>
            <a:p>
              <a:pPr algn="ctr"/>
              <a:r>
                <a:rPr lang="en-US" sz="1100" dirty="0"/>
                <a:t>Sample-based Data Specialist</a:t>
              </a:r>
            </a:p>
          </p:txBody>
        </p:sp>
        <p:sp>
          <p:nvSpPr>
            <p:cNvPr id="150" name="Flowchart: Process 149"/>
            <p:cNvSpPr/>
            <p:nvPr/>
          </p:nvSpPr>
          <p:spPr>
            <a:xfrm>
              <a:off x="838200" y="3420072"/>
              <a:ext cx="1828800" cy="646330"/>
            </a:xfrm>
            <a:prstGeom prst="flowChartProces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1" name="Group 150"/>
          <p:cNvGrpSpPr/>
          <p:nvPr/>
        </p:nvGrpSpPr>
        <p:grpSpPr>
          <a:xfrm>
            <a:off x="7139994" y="3697705"/>
            <a:ext cx="889000" cy="447799"/>
            <a:chOff x="6553200" y="3420070"/>
            <a:chExt cx="1143000" cy="461665"/>
          </a:xfrm>
        </p:grpSpPr>
        <p:sp>
          <p:nvSpPr>
            <p:cNvPr id="152" name="Flowchart: Process 151"/>
            <p:cNvSpPr/>
            <p:nvPr/>
          </p:nvSpPr>
          <p:spPr>
            <a:xfrm>
              <a:off x="6629400" y="3420070"/>
              <a:ext cx="990600" cy="461665"/>
            </a:xfrm>
            <a:prstGeom prst="flowChartProces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TextBox 152"/>
            <p:cNvSpPr txBox="1"/>
            <p:nvPr/>
          </p:nvSpPr>
          <p:spPr>
            <a:xfrm>
              <a:off x="6553200" y="3420070"/>
              <a:ext cx="1143000" cy="444230"/>
            </a:xfrm>
            <a:prstGeom prst="rect">
              <a:avLst/>
            </a:prstGeom>
            <a:noFill/>
          </p:spPr>
          <p:txBody>
            <a:bodyPr wrap="square" rtlCol="0">
              <a:spAutoFit/>
            </a:bodyPr>
            <a:lstStyle/>
            <a:p>
              <a:pPr algn="ctr"/>
              <a:r>
                <a:rPr lang="en-US" sz="1100" b="1" dirty="0" smtClean="0"/>
                <a:t>Lillian Hill</a:t>
              </a:r>
              <a:endParaRPr lang="en-US" sz="1100" b="1" dirty="0"/>
            </a:p>
            <a:p>
              <a:pPr algn="ctr"/>
              <a:r>
                <a:rPr lang="en-US" sz="1100" dirty="0" smtClean="0"/>
                <a:t>(Student)</a:t>
              </a:r>
              <a:endParaRPr lang="en-US" sz="1100" b="1" dirty="0"/>
            </a:p>
          </p:txBody>
        </p:sp>
      </p:grpSp>
      <p:sp>
        <p:nvSpPr>
          <p:cNvPr id="129" name="Flowchart: Process 128"/>
          <p:cNvSpPr/>
          <p:nvPr/>
        </p:nvSpPr>
        <p:spPr>
          <a:xfrm>
            <a:off x="7069681" y="5644969"/>
            <a:ext cx="1699260" cy="754543"/>
          </a:xfrm>
          <a:prstGeom prst="flowChartProcess">
            <a:avLst/>
          </a:prstGeom>
          <a:solidFill>
            <a:srgbClr val="00B050">
              <a:alpha val="34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357443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CZO Executive Committee </a:t>
            </a:r>
            <a:endParaRPr lang="en-US" dirty="0"/>
          </a:p>
        </p:txBody>
      </p:sp>
      <p:sp>
        <p:nvSpPr>
          <p:cNvPr id="3" name="Content Placeholder 2"/>
          <p:cNvSpPr>
            <a:spLocks noGrp="1"/>
          </p:cNvSpPr>
          <p:nvPr>
            <p:ph idx="1"/>
          </p:nvPr>
        </p:nvSpPr>
        <p:spPr/>
        <p:txBody>
          <a:bodyPr/>
          <a:lstStyle/>
          <a:p>
            <a:r>
              <a:rPr lang="en-US" dirty="0" smtClean="0"/>
              <a:t>Meets monthly during academic year</a:t>
            </a:r>
          </a:p>
          <a:p>
            <a:pPr lvl="1"/>
            <a:r>
              <a:rPr lang="en-US" dirty="0"/>
              <a:t> </a:t>
            </a:r>
            <a:r>
              <a:rPr lang="en-US" dirty="0" smtClean="0"/>
              <a:t>3 permanent PIs, 1 rotating PI (academic year), and 1 student member</a:t>
            </a:r>
          </a:p>
          <a:p>
            <a:pPr lvl="1"/>
            <a:endParaRPr lang="en-US" dirty="0"/>
          </a:p>
          <a:p>
            <a:pPr lvl="1"/>
            <a:r>
              <a:rPr lang="en-US" dirty="0" smtClean="0"/>
              <a:t>Previous rotating PI:  Henry </a:t>
            </a:r>
            <a:r>
              <a:rPr lang="en-US" dirty="0" smtClean="0"/>
              <a:t>Lin (year 1) </a:t>
            </a:r>
            <a:r>
              <a:rPr lang="en-US" dirty="0" smtClean="0"/>
              <a:t>and Li </a:t>
            </a:r>
            <a:r>
              <a:rPr lang="en-US" dirty="0" err="1" smtClean="0"/>
              <a:t>Li</a:t>
            </a:r>
            <a:r>
              <a:rPr lang="en-US" dirty="0" smtClean="0"/>
              <a:t> (year 2)</a:t>
            </a:r>
            <a:endParaRPr lang="en-US" dirty="0" smtClean="0"/>
          </a:p>
          <a:p>
            <a:pPr lvl="1"/>
            <a:r>
              <a:rPr lang="en-US" dirty="0" smtClean="0"/>
              <a:t>Previous student:  Nicole </a:t>
            </a:r>
            <a:r>
              <a:rPr lang="en-US" dirty="0" smtClean="0"/>
              <a:t>West (year 2)</a:t>
            </a:r>
            <a:endParaRPr lang="en-US" dirty="0" smtClean="0"/>
          </a:p>
          <a:p>
            <a:pPr lvl="1"/>
            <a:endParaRPr lang="en-US" dirty="0"/>
          </a:p>
          <a:p>
            <a:pPr lvl="1"/>
            <a:r>
              <a:rPr lang="en-US" dirty="0" smtClean="0"/>
              <a:t>Project Coordinator:  shares minutes with team</a:t>
            </a:r>
          </a:p>
          <a:p>
            <a:endParaRPr lang="en-US" dirty="0"/>
          </a:p>
        </p:txBody>
      </p:sp>
    </p:spTree>
    <p:extLst>
      <p:ext uri="{BB962C8B-B14F-4D97-AF65-F5344CB8AC3E}">
        <p14:creationId xmlns:p14="http://schemas.microsoft.com/office/powerpoint/2010/main" val="23965331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C00000"/>
                </a:solidFill>
              </a:rPr>
              <a:t>CZO Advisory Committee and our Annual All Hands Meeting</a:t>
            </a:r>
            <a:endParaRPr lang="en-US" dirty="0">
              <a:solidFill>
                <a:srgbClr val="C00000"/>
              </a:solidFill>
            </a:endParaRPr>
          </a:p>
        </p:txBody>
      </p:sp>
      <p:sp>
        <p:nvSpPr>
          <p:cNvPr id="3" name="Content Placeholder 2"/>
          <p:cNvSpPr>
            <a:spLocks noGrp="1"/>
          </p:cNvSpPr>
          <p:nvPr>
            <p:ph idx="1"/>
          </p:nvPr>
        </p:nvSpPr>
        <p:spPr/>
        <p:txBody>
          <a:bodyPr>
            <a:normAutofit lnSpcReduction="10000"/>
          </a:bodyPr>
          <a:lstStyle/>
          <a:p>
            <a:r>
              <a:rPr lang="en-US" dirty="0" smtClean="0"/>
              <a:t>Kip Solomon, groundwater </a:t>
            </a:r>
            <a:r>
              <a:rPr lang="en-US" dirty="0" err="1" smtClean="0"/>
              <a:t>hydrogeochemist</a:t>
            </a:r>
            <a:r>
              <a:rPr lang="en-US" dirty="0" smtClean="0"/>
              <a:t>, </a:t>
            </a:r>
            <a:r>
              <a:rPr lang="en-US" dirty="0" err="1" smtClean="0"/>
              <a:t>Univ</a:t>
            </a:r>
            <a:r>
              <a:rPr lang="en-US" dirty="0" smtClean="0"/>
              <a:t> of Utah, visited us for 2013 All Hands meeting (5/8/13-5/10/13)</a:t>
            </a:r>
          </a:p>
          <a:p>
            <a:r>
              <a:rPr lang="en-US" dirty="0" smtClean="0"/>
              <a:t>Scott Mackay, tree dynamics specialist, </a:t>
            </a:r>
            <a:r>
              <a:rPr lang="en-US" dirty="0" err="1" smtClean="0"/>
              <a:t>Univ</a:t>
            </a:r>
            <a:r>
              <a:rPr lang="en-US" dirty="0" smtClean="0"/>
              <a:t> of Buffalo, </a:t>
            </a:r>
            <a:r>
              <a:rPr lang="en-US" dirty="0"/>
              <a:t>visited us for </a:t>
            </a:r>
            <a:r>
              <a:rPr lang="en-US" dirty="0" smtClean="0"/>
              <a:t>2014 </a:t>
            </a:r>
            <a:r>
              <a:rPr lang="en-US" dirty="0"/>
              <a:t>All Hands meeting </a:t>
            </a:r>
            <a:r>
              <a:rPr lang="en-US" dirty="0" smtClean="0"/>
              <a:t>(5/18/14-5/20/14)</a:t>
            </a:r>
          </a:p>
          <a:p>
            <a:r>
              <a:rPr lang="en-US" dirty="0" smtClean="0"/>
              <a:t>Dorothy </a:t>
            </a:r>
            <a:r>
              <a:rPr lang="en-US" dirty="0" err="1" smtClean="0"/>
              <a:t>Merritts</a:t>
            </a:r>
            <a:r>
              <a:rPr lang="en-US" dirty="0" smtClean="0"/>
              <a:t>, geomorphologist, Franklin and Marshall College, </a:t>
            </a:r>
            <a:r>
              <a:rPr lang="en-US" dirty="0"/>
              <a:t>visited us for </a:t>
            </a:r>
            <a:r>
              <a:rPr lang="en-US" dirty="0" smtClean="0"/>
              <a:t>2015 </a:t>
            </a:r>
            <a:r>
              <a:rPr lang="en-US" dirty="0"/>
              <a:t>All Hands meeting </a:t>
            </a:r>
            <a:r>
              <a:rPr lang="en-US" dirty="0" smtClean="0"/>
              <a:t>(5/10/15-5/12/15)</a:t>
            </a:r>
            <a:endParaRPr lang="en-US" dirty="0"/>
          </a:p>
          <a:p>
            <a:endParaRPr lang="en-US" dirty="0"/>
          </a:p>
        </p:txBody>
      </p:sp>
    </p:spTree>
    <p:extLst>
      <p:ext uri="{BB962C8B-B14F-4D97-AF65-F5344CB8AC3E}">
        <p14:creationId xmlns:p14="http://schemas.microsoft.com/office/powerpoint/2010/main" val="12377082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304800"/>
            <a:ext cx="8686800" cy="6124754"/>
          </a:xfrm>
          <a:prstGeom prst="rect">
            <a:avLst/>
          </a:prstGeom>
          <a:noFill/>
        </p:spPr>
        <p:txBody>
          <a:bodyPr wrap="square" rtlCol="0">
            <a:spAutoFit/>
          </a:bodyPr>
          <a:lstStyle/>
          <a:p>
            <a:r>
              <a:rPr lang="en-US" sz="2000" u="sng" dirty="0" smtClean="0">
                <a:solidFill>
                  <a:srgbClr val="002060"/>
                </a:solidFill>
              </a:rPr>
              <a:t>Program </a:t>
            </a:r>
            <a:r>
              <a:rPr lang="en-US" sz="2000" dirty="0" smtClean="0">
                <a:solidFill>
                  <a:srgbClr val="002060"/>
                </a:solidFill>
              </a:rPr>
              <a:t>Coordinator </a:t>
            </a:r>
            <a:r>
              <a:rPr lang="en-US" sz="2000" dirty="0">
                <a:solidFill>
                  <a:srgbClr val="002060"/>
                </a:solidFill>
              </a:rPr>
              <a:t>and Sample-based Data Specialist    </a:t>
            </a:r>
            <a:r>
              <a:rPr lang="en-US" sz="2000" dirty="0" smtClean="0">
                <a:solidFill>
                  <a:srgbClr val="002060"/>
                </a:solidFill>
              </a:rPr>
              <a:t>-    Jennifer Williams (jzw126@psu.edu)</a:t>
            </a:r>
            <a:endParaRPr lang="en-US" sz="2000" u="sng" dirty="0" smtClean="0">
              <a:solidFill>
                <a:srgbClr val="002060"/>
              </a:solidFill>
            </a:endParaRPr>
          </a:p>
          <a:p>
            <a:pPr marL="285750" indent="-285750">
              <a:buFont typeface="Arial" pitchFamily="34" charset="0"/>
              <a:buChar char="•"/>
            </a:pPr>
            <a:r>
              <a:rPr lang="en-US" sz="1600" dirty="0" smtClean="0"/>
              <a:t>Facilitate communications between and among hypothesis teams, </a:t>
            </a:r>
          </a:p>
          <a:p>
            <a:r>
              <a:rPr lang="en-US" sz="1600" dirty="0"/>
              <a:t> </a:t>
            </a:r>
            <a:r>
              <a:rPr lang="en-US" sz="1600" dirty="0" smtClean="0"/>
              <a:t>     CZO science and outreach opportunities</a:t>
            </a:r>
          </a:p>
          <a:p>
            <a:pPr marL="285750" indent="-285750">
              <a:buFont typeface="Arial" pitchFamily="34" charset="0"/>
              <a:buChar char="•"/>
            </a:pPr>
            <a:r>
              <a:rPr lang="en-US" sz="1600" dirty="0" smtClean="0"/>
              <a:t>Coordinate research with Penn State and </a:t>
            </a:r>
            <a:r>
              <a:rPr lang="en-US" sz="1600" dirty="0" err="1" smtClean="0"/>
              <a:t>Rothrock</a:t>
            </a:r>
            <a:r>
              <a:rPr lang="en-US" sz="1600" dirty="0" smtClean="0"/>
              <a:t> State Foresters</a:t>
            </a:r>
          </a:p>
          <a:p>
            <a:pPr marL="285750" indent="-285750">
              <a:buFont typeface="Arial" pitchFamily="34" charset="0"/>
              <a:buChar char="•"/>
            </a:pPr>
            <a:r>
              <a:rPr lang="en-US" sz="1600" dirty="0" smtClean="0"/>
              <a:t>Compile annual reports; facilitate seed grant program; facilitate </a:t>
            </a:r>
          </a:p>
          <a:p>
            <a:r>
              <a:rPr lang="en-US" sz="1600" dirty="0"/>
              <a:t> </a:t>
            </a:r>
            <a:r>
              <a:rPr lang="en-US" sz="1600" dirty="0" smtClean="0"/>
              <a:t>     travel; organize All Hands and CZ workshops, seminar series, </a:t>
            </a:r>
          </a:p>
          <a:p>
            <a:r>
              <a:rPr lang="en-US" sz="1600" dirty="0" smtClean="0"/>
              <a:t>      executive committee and various other meetings; order supplies </a:t>
            </a:r>
          </a:p>
          <a:p>
            <a:pPr marL="285750" indent="-285750">
              <a:buFont typeface="Arial" pitchFamily="34" charset="0"/>
              <a:buChar char="•"/>
            </a:pPr>
            <a:r>
              <a:rPr lang="en-US" sz="1600" dirty="0" smtClean="0"/>
              <a:t>Manage national and local website presence</a:t>
            </a:r>
          </a:p>
          <a:p>
            <a:pPr marL="285750" indent="-285750">
              <a:buFont typeface="Arial" pitchFamily="34" charset="0"/>
              <a:buChar char="•"/>
            </a:pPr>
            <a:r>
              <a:rPr lang="en-US" sz="1600" dirty="0" smtClean="0"/>
              <a:t>Coordinate fieldtrips and field campaigns for PSU and non-PSU </a:t>
            </a:r>
          </a:p>
          <a:p>
            <a:r>
              <a:rPr lang="en-US" sz="1600" dirty="0"/>
              <a:t> </a:t>
            </a:r>
            <a:r>
              <a:rPr lang="en-US" sz="1600" dirty="0" smtClean="0"/>
              <a:t>     research activities</a:t>
            </a:r>
          </a:p>
          <a:p>
            <a:pPr marL="285750" indent="-285750">
              <a:buFont typeface="Arial" pitchFamily="34" charset="0"/>
              <a:buChar char="•"/>
            </a:pPr>
            <a:r>
              <a:rPr lang="en-US" sz="1600" dirty="0" smtClean="0"/>
              <a:t>Communicates regularly with CZO-NO and NSF </a:t>
            </a:r>
          </a:p>
          <a:p>
            <a:pPr marL="285750" indent="-285750">
              <a:buFont typeface="Arial" pitchFamily="34" charset="0"/>
              <a:buChar char="•"/>
            </a:pPr>
            <a:r>
              <a:rPr lang="en-US" sz="1600" dirty="0" smtClean="0"/>
              <a:t>Maintains institutional knowledge of PSU and </a:t>
            </a:r>
          </a:p>
          <a:p>
            <a:r>
              <a:rPr lang="en-US" sz="1600" dirty="0"/>
              <a:t> </a:t>
            </a:r>
            <a:r>
              <a:rPr lang="en-US" sz="1600" dirty="0" smtClean="0"/>
              <a:t>     CZO procedures</a:t>
            </a:r>
          </a:p>
          <a:p>
            <a:pPr marL="342900" indent="-342900">
              <a:buFont typeface="Arial" panose="020B0604020202020204" pitchFamily="34" charset="0"/>
              <a:buChar char="•"/>
            </a:pPr>
            <a:r>
              <a:rPr lang="en-US" sz="1600" dirty="0" smtClean="0"/>
              <a:t>Team Lead for TeenShale Network Outreach </a:t>
            </a:r>
          </a:p>
          <a:p>
            <a:pPr marL="342900" indent="-342900">
              <a:buFont typeface="Arial" panose="020B0604020202020204" pitchFamily="34" charset="0"/>
              <a:buChar char="•"/>
            </a:pPr>
            <a:r>
              <a:rPr lang="en-US" sz="1600" dirty="0"/>
              <a:t>Compiles and organizes (with students) CZO samples for registration </a:t>
            </a:r>
          </a:p>
          <a:p>
            <a:r>
              <a:rPr lang="en-US" sz="1600" dirty="0"/>
              <a:t>       with SESAR (IGSNs – www.geosamples.org) and </a:t>
            </a:r>
            <a:r>
              <a:rPr lang="en-US" sz="1600" dirty="0" err="1"/>
              <a:t>EarthChem</a:t>
            </a:r>
            <a:r>
              <a:rPr lang="en-US" sz="1600" dirty="0"/>
              <a:t> Library </a:t>
            </a:r>
          </a:p>
          <a:p>
            <a:r>
              <a:rPr lang="en-US" sz="1600" dirty="0"/>
              <a:t>       (</a:t>
            </a:r>
            <a:r>
              <a:rPr lang="en-US" sz="1600" dirty="0" err="1"/>
              <a:t>doi’s</a:t>
            </a:r>
            <a:r>
              <a:rPr lang="en-US" sz="1600" dirty="0"/>
              <a:t> – www.earthchem.org</a:t>
            </a:r>
            <a:r>
              <a:rPr lang="en-US" sz="1600" dirty="0" smtClean="0"/>
              <a:t>)</a:t>
            </a:r>
            <a:endParaRPr lang="en-US" sz="1600" dirty="0"/>
          </a:p>
          <a:p>
            <a:pPr marL="342900" indent="-342900">
              <a:buFont typeface="Arial" panose="020B0604020202020204" pitchFamily="34" charset="0"/>
              <a:buChar char="•"/>
            </a:pPr>
            <a:r>
              <a:rPr lang="en-US" sz="1600" dirty="0"/>
              <a:t>Working towards long-term archival of CZO samples (sub-samples of</a:t>
            </a:r>
          </a:p>
          <a:p>
            <a:r>
              <a:rPr lang="en-US" sz="1600" dirty="0"/>
              <a:t>       soils, leaf litter, soil </a:t>
            </a:r>
            <a:r>
              <a:rPr lang="en-US" sz="1600" dirty="0" err="1"/>
              <a:t>porewaters</a:t>
            </a:r>
            <a:r>
              <a:rPr lang="en-US" sz="1600" dirty="0"/>
              <a:t>, groundwater, and precipitation) in </a:t>
            </a:r>
          </a:p>
          <a:p>
            <a:r>
              <a:rPr lang="en-US" sz="1600" dirty="0"/>
              <a:t>       central location – will need to have destroy dates on all samples</a:t>
            </a:r>
          </a:p>
          <a:p>
            <a:pPr marL="342900" indent="-342900">
              <a:buFont typeface="Arial" panose="020B0604020202020204" pitchFamily="34" charset="0"/>
              <a:buChar char="•"/>
            </a:pPr>
            <a:r>
              <a:rPr lang="en-US" sz="1600" dirty="0" smtClean="0"/>
              <a:t>Collaborative </a:t>
            </a:r>
            <a:r>
              <a:rPr lang="en-US" sz="1600" dirty="0"/>
              <a:t>development of </a:t>
            </a:r>
            <a:r>
              <a:rPr lang="en-US" sz="1600" dirty="0" err="1"/>
              <a:t>CZchemDB</a:t>
            </a:r>
            <a:r>
              <a:rPr lang="en-US" sz="1600" dirty="0"/>
              <a:t>:  will teach functionality of</a:t>
            </a:r>
          </a:p>
          <a:p>
            <a:r>
              <a:rPr lang="en-US" sz="1600" dirty="0"/>
              <a:t>       use, provide guidance in population, and maintain discovery and </a:t>
            </a:r>
          </a:p>
          <a:p>
            <a:r>
              <a:rPr lang="en-US" sz="1600" dirty="0"/>
              <a:t>       access of geochemical </a:t>
            </a:r>
            <a:r>
              <a:rPr lang="en-US" sz="1600" dirty="0" smtClean="0"/>
              <a:t>data</a:t>
            </a:r>
            <a:endParaRPr lang="en-US" sz="16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5356" y="3733800"/>
            <a:ext cx="1686244" cy="1762125"/>
          </a:xfrm>
          <a:prstGeom prst="rect">
            <a:avLst/>
          </a:prstGeom>
        </p:spPr>
      </p:pic>
    </p:spTree>
    <p:extLst>
      <p:ext uri="{BB962C8B-B14F-4D97-AF65-F5344CB8AC3E}">
        <p14:creationId xmlns:p14="http://schemas.microsoft.com/office/powerpoint/2010/main" val="182051526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1" y="304800"/>
            <a:ext cx="8534400" cy="5816977"/>
          </a:xfrm>
          <a:prstGeom prst="rect">
            <a:avLst/>
          </a:prstGeom>
          <a:noFill/>
          <a:ln>
            <a:noFill/>
          </a:ln>
        </p:spPr>
        <p:txBody>
          <a:bodyPr wrap="square" rtlCol="0">
            <a:spAutoFit/>
          </a:bodyPr>
          <a:lstStyle/>
          <a:p>
            <a:pPr algn="ctr"/>
            <a:r>
              <a:rPr lang="en-US" sz="2000" dirty="0" smtClean="0">
                <a:solidFill>
                  <a:srgbClr val="002060"/>
                </a:solidFill>
                <a:latin typeface="Arial" panose="020B0604020202020204" pitchFamily="34" charset="0"/>
                <a:cs typeface="Arial" panose="020B0604020202020204" pitchFamily="34" charset="0"/>
              </a:rPr>
              <a:t>Watershed Specialist - Brandon Forsythe</a:t>
            </a:r>
          </a:p>
          <a:p>
            <a:pPr algn="ctr"/>
            <a:r>
              <a:rPr lang="en-US" sz="2000" dirty="0" smtClean="0">
                <a:solidFill>
                  <a:srgbClr val="002060"/>
                </a:solidFill>
                <a:latin typeface="Arial" panose="020B0604020202020204" pitchFamily="34" charset="0"/>
                <a:cs typeface="Arial" panose="020B0604020202020204" pitchFamily="34" charset="0"/>
              </a:rPr>
              <a:t> </a:t>
            </a:r>
            <a:r>
              <a:rPr lang="en-US" sz="2000" dirty="0" smtClean="0">
                <a:solidFill>
                  <a:srgbClr val="002060"/>
                </a:solidFill>
                <a:latin typeface="Arial" panose="020B0604020202020204" pitchFamily="34" charset="0"/>
                <a:cs typeface="Arial" panose="020B0604020202020204" pitchFamily="34" charset="0"/>
                <a:hlinkClick r:id="rId3"/>
              </a:rPr>
              <a:t>brf11@psu.edu</a:t>
            </a:r>
            <a:endParaRPr lang="en-US" sz="2000" dirty="0" smtClean="0">
              <a:solidFill>
                <a:srgbClr val="002060"/>
              </a:solidFill>
              <a:latin typeface="Arial" panose="020B0604020202020204" pitchFamily="34" charset="0"/>
              <a:cs typeface="Arial" panose="020B0604020202020204" pitchFamily="34" charset="0"/>
            </a:endParaRPr>
          </a:p>
          <a:p>
            <a:pPr algn="ctr"/>
            <a:r>
              <a:rPr lang="en-US" sz="2000" dirty="0" smtClean="0">
                <a:solidFill>
                  <a:srgbClr val="002060"/>
                </a:solidFill>
                <a:latin typeface="Arial" panose="020B0604020202020204" pitchFamily="34" charset="0"/>
                <a:cs typeface="Arial" panose="020B0604020202020204" pitchFamily="34" charset="0"/>
              </a:rPr>
              <a:t>(814)865-0294</a:t>
            </a:r>
          </a:p>
          <a:p>
            <a:r>
              <a:rPr lang="en-US" sz="2400" u="sng" dirty="0" smtClean="0"/>
              <a:t>-----------------------------------------------------------------------------------------</a:t>
            </a:r>
          </a:p>
          <a:p>
            <a:endParaRPr lang="en-US" sz="2400" u="sng" dirty="0"/>
          </a:p>
          <a:p>
            <a:pPr marL="342900" indent="-342900">
              <a:buFont typeface="Arial" panose="020B0604020202020204" pitchFamily="34" charset="0"/>
              <a:buChar char="•"/>
            </a:pPr>
            <a:r>
              <a:rPr lang="en-US" sz="2400" dirty="0"/>
              <a:t>Maintain sensor </a:t>
            </a:r>
            <a:r>
              <a:rPr lang="en-US" sz="2400" dirty="0" smtClean="0"/>
              <a:t>infrastructure at Shale Hills and Garner Run</a:t>
            </a:r>
          </a:p>
          <a:p>
            <a:pPr marL="342900" indent="-342900">
              <a:buFont typeface="Arial" panose="020B0604020202020204" pitchFamily="34" charset="0"/>
              <a:buChar char="•"/>
            </a:pPr>
            <a:r>
              <a:rPr lang="en-US" sz="2400" dirty="0" smtClean="0"/>
              <a:t>Coordinate deployment of sensors at other sites in SSHCZO</a:t>
            </a:r>
          </a:p>
          <a:p>
            <a:pPr marL="342900" indent="-342900">
              <a:buFont typeface="Arial" panose="020B0604020202020204" pitchFamily="34" charset="0"/>
              <a:buChar char="•"/>
            </a:pPr>
            <a:r>
              <a:rPr lang="en-US" sz="2400" dirty="0" smtClean="0"/>
              <a:t>Manage </a:t>
            </a:r>
            <a:r>
              <a:rPr lang="en-US" sz="2400" dirty="0"/>
              <a:t>long-term field sites </a:t>
            </a:r>
            <a:r>
              <a:rPr lang="en-US" sz="2400" dirty="0" smtClean="0"/>
              <a:t>supporting research </a:t>
            </a:r>
            <a:r>
              <a:rPr lang="en-US" sz="2400" dirty="0"/>
              <a:t>efforts internally and externally </a:t>
            </a:r>
            <a:endParaRPr lang="en-US" sz="2400" dirty="0" smtClean="0"/>
          </a:p>
          <a:p>
            <a:pPr marL="342900" indent="-342900">
              <a:buFont typeface="Arial" panose="020B0604020202020204" pitchFamily="34" charset="0"/>
              <a:buChar char="•"/>
            </a:pPr>
            <a:r>
              <a:rPr lang="en-US" sz="2400" dirty="0" smtClean="0"/>
              <a:t>Coordinate sensor </a:t>
            </a:r>
            <a:r>
              <a:rPr lang="en-US" sz="2400" dirty="0"/>
              <a:t>data </a:t>
            </a:r>
            <a:r>
              <a:rPr lang="en-US" sz="2400" dirty="0" smtClean="0"/>
              <a:t>collection, processing and </a:t>
            </a:r>
            <a:r>
              <a:rPr lang="en-US" sz="2400" dirty="0"/>
              <a:t>archiving (with </a:t>
            </a:r>
            <a:r>
              <a:rPr lang="en-US" sz="2400" dirty="0" err="1" smtClean="0"/>
              <a:t>Cyberspecialist</a:t>
            </a:r>
            <a:r>
              <a:rPr lang="en-US" sz="2400" dirty="0" smtClean="0"/>
              <a:t>)</a:t>
            </a:r>
          </a:p>
          <a:p>
            <a:pPr marL="342900" indent="-342900">
              <a:buFont typeface="Arial" panose="020B0604020202020204" pitchFamily="34" charset="0"/>
              <a:buChar char="•"/>
            </a:pPr>
            <a:r>
              <a:rPr lang="en-US" sz="2400" dirty="0" smtClean="0"/>
              <a:t>Assist with Teen Shale Network </a:t>
            </a:r>
          </a:p>
          <a:p>
            <a:r>
              <a:rPr lang="en-US" sz="2400" dirty="0"/>
              <a:t> </a:t>
            </a:r>
            <a:r>
              <a:rPr lang="en-US" sz="2400" dirty="0" smtClean="0"/>
              <a:t>   (discharge measurements, sensor deployment, </a:t>
            </a:r>
          </a:p>
          <a:p>
            <a:r>
              <a:rPr lang="en-US" sz="2400" dirty="0" smtClean="0"/>
              <a:t>      sampling)</a:t>
            </a:r>
          </a:p>
          <a:p>
            <a:pPr marL="342900" indent="-342900">
              <a:buFont typeface="Arial" panose="020B0604020202020204" pitchFamily="34" charset="0"/>
              <a:buChar char="•"/>
            </a:pPr>
            <a:endParaRPr lang="en-US" sz="2400" dirty="0" smtClean="0"/>
          </a:p>
          <a:p>
            <a:endParaRPr lang="en-US" sz="2400"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5600" y="4038600"/>
            <a:ext cx="2000250" cy="2667000"/>
          </a:xfrm>
          <a:prstGeom prst="rect">
            <a:avLst/>
          </a:prstGeom>
        </p:spPr>
      </p:pic>
    </p:spTree>
    <p:extLst>
      <p:ext uri="{BB962C8B-B14F-4D97-AF65-F5344CB8AC3E}">
        <p14:creationId xmlns:p14="http://schemas.microsoft.com/office/powerpoint/2010/main" val="204654326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20107" y="286076"/>
            <a:ext cx="6781800" cy="461665"/>
          </a:xfrm>
          <a:prstGeom prst="rect">
            <a:avLst/>
          </a:prstGeom>
          <a:noFill/>
        </p:spPr>
        <p:txBody>
          <a:bodyPr wrap="square" rtlCol="0">
            <a:spAutoFit/>
          </a:bodyPr>
          <a:lstStyle/>
          <a:p>
            <a:r>
              <a:rPr lang="en-US" sz="2400" u="sng" dirty="0" smtClean="0">
                <a:solidFill>
                  <a:schemeClr val="accent5">
                    <a:lumMod val="50000"/>
                  </a:schemeClr>
                </a:solidFill>
                <a:cs typeface="Times New Roman" pitchFamily="18" charset="0"/>
              </a:rPr>
              <a:t>Cyberspecialist</a:t>
            </a:r>
            <a:r>
              <a:rPr lang="en-US" sz="2400" dirty="0" smtClean="0">
                <a:solidFill>
                  <a:schemeClr val="accent5">
                    <a:lumMod val="50000"/>
                  </a:schemeClr>
                </a:solidFill>
                <a:cs typeface="Times New Roman" pitchFamily="18" charset="0"/>
              </a:rPr>
              <a:t>  -  Dan Arthur (dka12@psu.edu)</a:t>
            </a:r>
            <a:endParaRPr lang="en-US" sz="2400" dirty="0">
              <a:solidFill>
                <a:schemeClr val="accent5">
                  <a:lumMod val="50000"/>
                </a:schemeClr>
              </a:solidFill>
              <a:cs typeface="Times New Roman" pitchFamily="18" charset="0"/>
            </a:endParaRPr>
          </a:p>
        </p:txBody>
      </p:sp>
      <p:sp>
        <p:nvSpPr>
          <p:cNvPr id="4" name="TextBox 3"/>
          <p:cNvSpPr txBox="1"/>
          <p:nvPr/>
        </p:nvSpPr>
        <p:spPr>
          <a:xfrm>
            <a:off x="457200" y="914400"/>
            <a:ext cx="8305800" cy="4154984"/>
          </a:xfrm>
          <a:prstGeom prst="rect">
            <a:avLst/>
          </a:prstGeom>
          <a:noFill/>
        </p:spPr>
        <p:txBody>
          <a:bodyPr wrap="square" rtlCol="0">
            <a:spAutoFit/>
          </a:bodyPr>
          <a:lstStyle/>
          <a:p>
            <a:r>
              <a:rPr lang="en-US" sz="2400" dirty="0" smtClean="0">
                <a:cs typeface="Arial" panose="020B0604020202020204" pitchFamily="34" charset="0"/>
              </a:rPr>
              <a:t>SSHCZO Data Management Responsibilities:</a:t>
            </a:r>
          </a:p>
          <a:p>
            <a:pPr marL="285750" indent="-285750">
              <a:buFont typeface="Arial" panose="020B0604020202020204" pitchFamily="34" charset="0"/>
              <a:buChar char="•"/>
            </a:pPr>
            <a:endParaRPr lang="en-US" sz="2400" dirty="0" smtClean="0">
              <a:cs typeface="Arial" panose="020B0604020202020204" pitchFamily="34" charset="0"/>
            </a:endParaRPr>
          </a:p>
          <a:p>
            <a:pPr marL="285750" indent="-285750">
              <a:buFont typeface="Arial" panose="020B0604020202020204" pitchFamily="34" charset="0"/>
              <a:buChar char="•"/>
            </a:pPr>
            <a:r>
              <a:rPr lang="en-US" sz="2400" dirty="0" smtClean="0">
                <a:cs typeface="Arial" panose="020B0604020202020204" pitchFamily="34" charset="0"/>
              </a:rPr>
              <a:t>Data/File Management (Collection – Coordinated with Watershed Specialist &amp; Field Team, Formatting, Conversion)</a:t>
            </a:r>
          </a:p>
          <a:p>
            <a:pPr marL="285750" indent="-285750">
              <a:buFont typeface="Arial" panose="020B0604020202020204" pitchFamily="34" charset="0"/>
              <a:buChar char="•"/>
            </a:pPr>
            <a:r>
              <a:rPr lang="en-US" sz="2400" dirty="0" smtClean="0">
                <a:cs typeface="Arial" panose="020B0604020202020204" pitchFamily="34" charset="0"/>
              </a:rPr>
              <a:t>Architecture (Database Design &amp; Content Management)</a:t>
            </a:r>
          </a:p>
          <a:p>
            <a:pPr marL="285750" indent="-285750">
              <a:buFont typeface="Arial" panose="020B0604020202020204" pitchFamily="34" charset="0"/>
              <a:buChar char="•"/>
            </a:pPr>
            <a:r>
              <a:rPr lang="en-US" sz="2400" dirty="0" smtClean="0">
                <a:cs typeface="Arial" panose="020B0604020202020204" pitchFamily="34" charset="0"/>
              </a:rPr>
              <a:t>Retention (Backup/Archive Strategy, Coordinated w/ ITS)</a:t>
            </a:r>
          </a:p>
          <a:p>
            <a:pPr marL="285750" indent="-285750">
              <a:buFont typeface="Arial" panose="020B0604020202020204" pitchFamily="34" charset="0"/>
              <a:buChar char="•"/>
            </a:pPr>
            <a:r>
              <a:rPr lang="en-US" sz="2400" dirty="0" smtClean="0">
                <a:cs typeface="Arial" panose="020B0604020202020204" pitchFamily="34" charset="0"/>
              </a:rPr>
              <a:t>User Access, Internal (SSHCZO) &amp; External</a:t>
            </a:r>
          </a:p>
          <a:p>
            <a:pPr marL="285750" indent="-285750">
              <a:buFont typeface="Arial" panose="020B0604020202020204" pitchFamily="34" charset="0"/>
              <a:buChar char="•"/>
            </a:pPr>
            <a:r>
              <a:rPr lang="en-US" sz="2400" dirty="0" smtClean="0">
                <a:cs typeface="Arial" panose="020B0604020202020204" pitchFamily="34" charset="0"/>
              </a:rPr>
              <a:t>Website Content Assistance/Maintenance</a:t>
            </a:r>
          </a:p>
          <a:p>
            <a:pPr marL="285750" indent="-285750">
              <a:buFont typeface="Arial" panose="020B0604020202020204" pitchFamily="34" charset="0"/>
              <a:buChar char="•"/>
            </a:pPr>
            <a:r>
              <a:rPr lang="en-US" sz="2400" dirty="0" smtClean="0">
                <a:cs typeface="Arial" panose="020B0604020202020204" pitchFamily="34" charset="0"/>
              </a:rPr>
              <a:t>GIS Support</a:t>
            </a:r>
          </a:p>
          <a:p>
            <a:pPr marL="285750" indent="-285750">
              <a:buFont typeface="Arial" panose="020B0604020202020204" pitchFamily="34" charset="0"/>
              <a:buChar char="•"/>
            </a:pPr>
            <a:r>
              <a:rPr lang="en-US" sz="2400" dirty="0" smtClean="0">
                <a:cs typeface="Arial" panose="020B0604020202020204" pitchFamily="34" charset="0"/>
              </a:rPr>
              <a:t>Visualization/Plots Assistance</a:t>
            </a:r>
            <a:endParaRPr lang="en-US" sz="2400" dirty="0">
              <a:cs typeface="Arial" panose="020B0604020202020204" pitchFamily="34" charset="0"/>
            </a:endParaRPr>
          </a:p>
          <a:p>
            <a:pPr marL="285750" indent="-285750">
              <a:buFont typeface="Arial" panose="020B0604020202020204" pitchFamily="34" charset="0"/>
              <a:buChar char="•"/>
            </a:pPr>
            <a:r>
              <a:rPr lang="en-US" sz="2400" dirty="0" smtClean="0">
                <a:cs typeface="Arial" panose="020B0604020202020204" pitchFamily="34" charset="0"/>
              </a:rPr>
              <a:t>Seminar/Workshop AV Management</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8400" y="3352800"/>
            <a:ext cx="2195512" cy="2195512"/>
          </a:xfrm>
          <a:prstGeom prst="rect">
            <a:avLst/>
          </a:prstGeom>
        </p:spPr>
      </p:pic>
    </p:spTree>
    <p:extLst>
      <p:ext uri="{BB962C8B-B14F-4D97-AF65-F5344CB8AC3E}">
        <p14:creationId xmlns:p14="http://schemas.microsoft.com/office/powerpoint/2010/main" val="11126289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Graduate Students Supported</a:t>
            </a:r>
            <a:endParaRPr lang="en-US" dirty="0"/>
          </a:p>
        </p:txBody>
      </p:sp>
      <p:sp>
        <p:nvSpPr>
          <p:cNvPr id="3" name="Content Placeholder 2"/>
          <p:cNvSpPr>
            <a:spLocks noGrp="1"/>
          </p:cNvSpPr>
          <p:nvPr>
            <p:ph idx="1"/>
          </p:nvPr>
        </p:nvSpPr>
        <p:spPr>
          <a:xfrm>
            <a:off x="304800" y="1143000"/>
            <a:ext cx="8686800" cy="5486400"/>
          </a:xfrm>
        </p:spPr>
        <p:txBody>
          <a:bodyPr>
            <a:noAutofit/>
          </a:bodyPr>
          <a:lstStyle/>
          <a:p>
            <a:r>
              <a:rPr lang="en-US" sz="2000" dirty="0"/>
              <a:t>Fall 2013:  None (grant was received in Oct '13).</a:t>
            </a:r>
          </a:p>
          <a:p>
            <a:endParaRPr lang="en-US" sz="1600" dirty="0"/>
          </a:p>
          <a:p>
            <a:r>
              <a:rPr lang="en-US" sz="2000" dirty="0"/>
              <a:t>Spring 2014:  Zhang Yu, Yuting He, Isaac Hopkins</a:t>
            </a:r>
          </a:p>
          <a:p>
            <a:endParaRPr lang="en-US" sz="1600" dirty="0"/>
          </a:p>
          <a:p>
            <a:r>
              <a:rPr lang="en-US" sz="2000" dirty="0"/>
              <a:t>Summer 2014:  Katie Gaines, Nell </a:t>
            </a:r>
            <a:r>
              <a:rPr lang="en-US" sz="2000" dirty="0" smtClean="0"/>
              <a:t>Hoagland</a:t>
            </a:r>
            <a:r>
              <a:rPr lang="en-US" sz="2000" dirty="0"/>
              <a:t>, Yuting He, Julie Weitzman, Zhang Yu</a:t>
            </a:r>
          </a:p>
          <a:p>
            <a:endParaRPr lang="en-US" sz="1600" dirty="0"/>
          </a:p>
          <a:p>
            <a:r>
              <a:rPr lang="en-US" sz="2000" dirty="0"/>
              <a:t>Fall 2014:  Chen Bao, </a:t>
            </a:r>
            <a:r>
              <a:rPr lang="en-US" sz="2000" dirty="0" err="1"/>
              <a:t>Dacheng</a:t>
            </a:r>
            <a:r>
              <a:rPr lang="en-US" sz="2000" dirty="0"/>
              <a:t> Xiao, Zhang Yu, Yuting He, Katie </a:t>
            </a:r>
            <a:r>
              <a:rPr lang="en-US" sz="2000" dirty="0" smtClean="0"/>
              <a:t>Gaines, Al </a:t>
            </a:r>
            <a:r>
              <a:rPr lang="en-US" sz="2000" dirty="0" err="1" smtClean="0"/>
              <a:t>Denn</a:t>
            </a:r>
            <a:r>
              <a:rPr lang="en-US" sz="2000" dirty="0" smtClean="0"/>
              <a:t> (University of Vermont)</a:t>
            </a:r>
            <a:endParaRPr lang="en-US" sz="2000" dirty="0"/>
          </a:p>
          <a:p>
            <a:endParaRPr lang="en-US" sz="1600" dirty="0"/>
          </a:p>
          <a:p>
            <a:r>
              <a:rPr lang="en-US" sz="2000" dirty="0"/>
              <a:t>Spring 2015:  Katie Gaines, Chen Bao, </a:t>
            </a:r>
            <a:r>
              <a:rPr lang="en-US" sz="2000" dirty="0" err="1"/>
              <a:t>Dacheng</a:t>
            </a:r>
            <a:r>
              <a:rPr lang="en-US" sz="2000" dirty="0"/>
              <a:t> Xiao, Yuting He, Yu </a:t>
            </a:r>
            <a:r>
              <a:rPr lang="en-US" sz="2000" dirty="0" smtClean="0"/>
              <a:t>Zhang, Al </a:t>
            </a:r>
            <a:r>
              <a:rPr lang="en-US" sz="2000" dirty="0" err="1" smtClean="0"/>
              <a:t>Denn</a:t>
            </a:r>
            <a:r>
              <a:rPr lang="en-US" sz="2000" dirty="0" smtClean="0"/>
              <a:t> (University of Vermont)</a:t>
            </a:r>
            <a:endParaRPr lang="en-US" sz="2000" dirty="0"/>
          </a:p>
          <a:p>
            <a:endParaRPr lang="en-US" sz="1600" dirty="0"/>
          </a:p>
          <a:p>
            <a:r>
              <a:rPr lang="en-US" sz="2000" dirty="0"/>
              <a:t>Summer 2015:  Yu Zhang, Chen Bao, </a:t>
            </a:r>
            <a:r>
              <a:rPr lang="en-US" sz="2000" dirty="0" err="1"/>
              <a:t>Dacheng</a:t>
            </a:r>
            <a:r>
              <a:rPr lang="en-US" sz="2000" dirty="0"/>
              <a:t> Xiao, </a:t>
            </a:r>
            <a:r>
              <a:rPr lang="en-US" sz="2000" dirty="0" err="1"/>
              <a:t>Joanmarie</a:t>
            </a:r>
            <a:r>
              <a:rPr lang="en-US" sz="2000" dirty="0"/>
              <a:t> Del </a:t>
            </a:r>
            <a:r>
              <a:rPr lang="en-US" sz="2000" dirty="0" err="1"/>
              <a:t>Vecchio</a:t>
            </a:r>
            <a:r>
              <a:rPr lang="en-US" sz="2000" dirty="0"/>
              <a:t>, Yuting He, Katie Gaines</a:t>
            </a:r>
          </a:p>
          <a:p>
            <a:endParaRPr lang="en-US" sz="1600" dirty="0"/>
          </a:p>
          <a:p>
            <a:r>
              <a:rPr lang="en-US" sz="2000" dirty="0"/>
              <a:t>Fall 2015:  </a:t>
            </a:r>
            <a:r>
              <a:rPr lang="en-US" sz="2000" dirty="0" err="1"/>
              <a:t>Joanmarie</a:t>
            </a:r>
            <a:r>
              <a:rPr lang="en-US" sz="2000" dirty="0"/>
              <a:t> Del </a:t>
            </a:r>
            <a:r>
              <a:rPr lang="en-US" sz="2000" dirty="0" err="1"/>
              <a:t>Vecchio</a:t>
            </a:r>
            <a:r>
              <a:rPr lang="en-US" sz="2000" dirty="0"/>
              <a:t>, Lillian Hill, </a:t>
            </a:r>
            <a:r>
              <a:rPr lang="en-US" sz="2000" dirty="0" err="1"/>
              <a:t>Dacheng</a:t>
            </a:r>
            <a:r>
              <a:rPr lang="en-US" sz="2000" dirty="0"/>
              <a:t> Xiao, Chen Bao, Xu Hua</a:t>
            </a:r>
          </a:p>
        </p:txBody>
      </p:sp>
    </p:spTree>
    <p:extLst>
      <p:ext uri="{BB962C8B-B14F-4D97-AF65-F5344CB8AC3E}">
        <p14:creationId xmlns:p14="http://schemas.microsoft.com/office/powerpoint/2010/main" val="245310630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REU/RETs and the CZO</a:t>
            </a:r>
            <a:endParaRPr lang="en-US" dirty="0"/>
          </a:p>
        </p:txBody>
      </p:sp>
      <p:sp>
        <p:nvSpPr>
          <p:cNvPr id="3" name="Content Placeholder 2"/>
          <p:cNvSpPr>
            <a:spLocks noGrp="1"/>
          </p:cNvSpPr>
          <p:nvPr>
            <p:ph idx="1"/>
          </p:nvPr>
        </p:nvSpPr>
        <p:spPr/>
        <p:txBody>
          <a:bodyPr>
            <a:normAutofit fontScale="40000" lnSpcReduction="20000"/>
          </a:bodyPr>
          <a:lstStyle/>
          <a:p>
            <a:r>
              <a:rPr lang="en-US" dirty="0" smtClean="0"/>
              <a:t>2014:  2 RETs and 6 REUs, each presented poster at CUAHSI’s </a:t>
            </a:r>
            <a:r>
              <a:rPr lang="en-US" dirty="0" err="1" smtClean="0"/>
              <a:t>Biennel</a:t>
            </a:r>
            <a:r>
              <a:rPr lang="en-US" dirty="0" smtClean="0"/>
              <a:t> Meeting in </a:t>
            </a:r>
            <a:r>
              <a:rPr lang="en-US" dirty="0" err="1" smtClean="0"/>
              <a:t>Shephardstown</a:t>
            </a:r>
            <a:r>
              <a:rPr lang="en-US" dirty="0" smtClean="0"/>
              <a:t>, WV, </a:t>
            </a:r>
            <a:r>
              <a:rPr lang="en-US" i="1" dirty="0"/>
              <a:t>July </a:t>
            </a:r>
            <a:r>
              <a:rPr lang="en-US" i="1" dirty="0" smtClean="0"/>
              <a:t>28</a:t>
            </a:r>
            <a:r>
              <a:rPr lang="en-US" i="1" baseline="30000" dirty="0" smtClean="0"/>
              <a:t>th</a:t>
            </a:r>
            <a:r>
              <a:rPr lang="en-US" i="1" dirty="0" smtClean="0"/>
              <a:t> – 30</a:t>
            </a:r>
            <a:r>
              <a:rPr lang="en-US" i="1" baseline="30000" dirty="0" smtClean="0"/>
              <a:t>th</a:t>
            </a:r>
            <a:r>
              <a:rPr lang="en-US" i="1" dirty="0" smtClean="0"/>
              <a:t> </a:t>
            </a:r>
            <a:endParaRPr lang="en-US" i="1" dirty="0"/>
          </a:p>
          <a:p>
            <a:pPr marL="0" indent="0">
              <a:buNone/>
            </a:pPr>
            <a:endParaRPr lang="en-US" dirty="0" smtClean="0"/>
          </a:p>
          <a:p>
            <a:pPr lvl="1"/>
            <a:r>
              <a:rPr lang="en-US" dirty="0" smtClean="0"/>
              <a:t>Olivia </a:t>
            </a:r>
            <a:r>
              <a:rPr lang="en-US" dirty="0"/>
              <a:t>Beaulieu (REU, University of Massachusetts </a:t>
            </a:r>
            <a:r>
              <a:rPr lang="en-US" dirty="0" smtClean="0"/>
              <a:t>Amherst</a:t>
            </a:r>
          </a:p>
          <a:p>
            <a:pPr lvl="1"/>
            <a:r>
              <a:rPr lang="en-US" dirty="0" smtClean="0"/>
              <a:t>Jessica </a:t>
            </a:r>
            <a:r>
              <a:rPr lang="en-US" dirty="0"/>
              <a:t>Fisher (REU, Brown </a:t>
            </a:r>
            <a:r>
              <a:rPr lang="en-US" dirty="0" smtClean="0"/>
              <a:t>University)</a:t>
            </a:r>
          </a:p>
          <a:p>
            <a:pPr lvl="1"/>
            <a:r>
              <a:rPr lang="en-US" dirty="0" smtClean="0"/>
              <a:t>Quincey </a:t>
            </a:r>
            <a:r>
              <a:rPr lang="en-US" dirty="0"/>
              <a:t>Johnson (REU, Hobart and William Smith </a:t>
            </a:r>
            <a:r>
              <a:rPr lang="en-US" dirty="0" smtClean="0"/>
              <a:t>Colleges)</a:t>
            </a:r>
          </a:p>
          <a:p>
            <a:pPr lvl="1"/>
            <a:r>
              <a:rPr lang="en-US" dirty="0" smtClean="0"/>
              <a:t>Christine </a:t>
            </a:r>
            <a:r>
              <a:rPr lang="en-US" dirty="0"/>
              <a:t>Kim (REU, Temple </a:t>
            </a:r>
            <a:r>
              <a:rPr lang="en-US" dirty="0" smtClean="0"/>
              <a:t>University)</a:t>
            </a:r>
          </a:p>
          <a:p>
            <a:pPr lvl="1"/>
            <a:r>
              <a:rPr lang="en-US" dirty="0" smtClean="0"/>
              <a:t>Paul </a:t>
            </a:r>
            <a:r>
              <a:rPr lang="en-US" dirty="0"/>
              <a:t>Longwell (RET, Hollidaysburg Area High </a:t>
            </a:r>
            <a:r>
              <a:rPr lang="en-US" dirty="0" smtClean="0"/>
              <a:t>School)</a:t>
            </a:r>
          </a:p>
          <a:p>
            <a:pPr lvl="1"/>
            <a:r>
              <a:rPr lang="en-US" dirty="0" smtClean="0"/>
              <a:t>Kim </a:t>
            </a:r>
            <a:r>
              <a:rPr lang="en-US" dirty="0" err="1"/>
              <a:t>Schmid</a:t>
            </a:r>
            <a:r>
              <a:rPr lang="en-US" dirty="0"/>
              <a:t> (REU, The Pennsylvania State </a:t>
            </a:r>
            <a:r>
              <a:rPr lang="en-US" dirty="0" smtClean="0"/>
              <a:t>University)</a:t>
            </a:r>
          </a:p>
          <a:p>
            <a:pPr lvl="1"/>
            <a:r>
              <a:rPr lang="en-US" dirty="0" err="1" smtClean="0"/>
              <a:t>Mieke</a:t>
            </a:r>
            <a:r>
              <a:rPr lang="en-US" dirty="0" smtClean="0"/>
              <a:t> </a:t>
            </a:r>
            <a:r>
              <a:rPr lang="en-US" dirty="0" err="1"/>
              <a:t>Vrjimoet</a:t>
            </a:r>
            <a:r>
              <a:rPr lang="en-US" dirty="0"/>
              <a:t> (REU, Bennington </a:t>
            </a:r>
            <a:r>
              <a:rPr lang="en-US" dirty="0" smtClean="0"/>
              <a:t>College)</a:t>
            </a:r>
          </a:p>
          <a:p>
            <a:pPr lvl="1"/>
            <a:r>
              <a:rPr lang="en-US" dirty="0" smtClean="0"/>
              <a:t>Mark </a:t>
            </a:r>
            <a:r>
              <a:rPr lang="en-US" dirty="0" err="1"/>
              <a:t>Yeckley</a:t>
            </a:r>
            <a:r>
              <a:rPr lang="en-US" dirty="0"/>
              <a:t> (RET, Glendale School District</a:t>
            </a:r>
            <a:r>
              <a:rPr lang="en-US" dirty="0" smtClean="0"/>
              <a:t>)</a:t>
            </a:r>
            <a:endParaRPr lang="en-US" dirty="0"/>
          </a:p>
          <a:p>
            <a:pPr lvl="1"/>
            <a:endParaRPr lang="en-US" dirty="0" smtClean="0"/>
          </a:p>
          <a:p>
            <a:endParaRPr lang="en-US" dirty="0"/>
          </a:p>
          <a:p>
            <a:endParaRPr lang="en-US" dirty="0" smtClean="0"/>
          </a:p>
          <a:p>
            <a:r>
              <a:rPr lang="en-US" dirty="0"/>
              <a:t>2015:  </a:t>
            </a:r>
            <a:r>
              <a:rPr lang="en-US" dirty="0" smtClean="0"/>
              <a:t>2 RETs and 6 REUs, 100% female, 3 posters presented at ESA in Baltimore, MD, </a:t>
            </a:r>
            <a:r>
              <a:rPr lang="en-US" i="1" dirty="0" smtClean="0"/>
              <a:t>August 10</a:t>
            </a:r>
            <a:r>
              <a:rPr lang="en-US" baseline="30000" dirty="0" smtClean="0"/>
              <a:t>th</a:t>
            </a:r>
            <a:r>
              <a:rPr lang="en-US" dirty="0" smtClean="0"/>
              <a:t> </a:t>
            </a:r>
          </a:p>
          <a:p>
            <a:pPr marL="0" indent="0">
              <a:buNone/>
            </a:pPr>
            <a:endParaRPr lang="en-US" dirty="0" smtClean="0"/>
          </a:p>
          <a:p>
            <a:pPr lvl="1"/>
            <a:r>
              <a:rPr lang="en-US" dirty="0" smtClean="0"/>
              <a:t>Kelsey </a:t>
            </a:r>
            <a:r>
              <a:rPr lang="en-US" dirty="0"/>
              <a:t>Bicknell (REU, University of New </a:t>
            </a:r>
            <a:r>
              <a:rPr lang="en-US" dirty="0" smtClean="0"/>
              <a:t>Mexico)</a:t>
            </a:r>
          </a:p>
          <a:p>
            <a:pPr lvl="1"/>
            <a:r>
              <a:rPr lang="en-US" dirty="0" smtClean="0"/>
              <a:t>Siobhan </a:t>
            </a:r>
            <a:r>
              <a:rPr lang="en-US" dirty="0"/>
              <a:t>Donnelly (RET, Centre Learning Community Charter School, State College, Pa</a:t>
            </a:r>
            <a:r>
              <a:rPr lang="en-US" dirty="0" smtClean="0"/>
              <a:t>.)</a:t>
            </a:r>
          </a:p>
          <a:p>
            <a:pPr lvl="1"/>
            <a:r>
              <a:rPr lang="en-US" dirty="0" smtClean="0"/>
              <a:t>Sharon </a:t>
            </a:r>
            <a:r>
              <a:rPr lang="en-US" dirty="0" err="1"/>
              <a:t>Dykhoff</a:t>
            </a:r>
            <a:r>
              <a:rPr lang="en-US" dirty="0"/>
              <a:t> (RET, Dominion Christian School, Oakton, </a:t>
            </a:r>
            <a:r>
              <a:rPr lang="en-US" dirty="0" smtClean="0"/>
              <a:t>VA)</a:t>
            </a:r>
          </a:p>
          <a:p>
            <a:pPr lvl="1"/>
            <a:r>
              <a:rPr lang="en-US" dirty="0" smtClean="0"/>
              <a:t>Sarah </a:t>
            </a:r>
            <a:r>
              <a:rPr lang="en-US" dirty="0" err="1"/>
              <a:t>Granke</a:t>
            </a:r>
            <a:r>
              <a:rPr lang="en-US" dirty="0"/>
              <a:t> (REU, Pomona College, Claremont, </a:t>
            </a:r>
            <a:r>
              <a:rPr lang="en-US" dirty="0" smtClean="0"/>
              <a:t>CA)</a:t>
            </a:r>
          </a:p>
          <a:p>
            <a:pPr lvl="1"/>
            <a:r>
              <a:rPr lang="en-US" dirty="0" smtClean="0"/>
              <a:t>Meaghan </a:t>
            </a:r>
            <a:r>
              <a:rPr lang="en-US" dirty="0" err="1"/>
              <a:t>Redmon</a:t>
            </a:r>
            <a:r>
              <a:rPr lang="en-US" dirty="0"/>
              <a:t> (REU, Hanover College, Hanover, </a:t>
            </a:r>
            <a:r>
              <a:rPr lang="en-US" dirty="0" smtClean="0"/>
              <a:t>IN)</a:t>
            </a:r>
          </a:p>
          <a:p>
            <a:pPr lvl="1"/>
            <a:r>
              <a:rPr lang="en-US" dirty="0" smtClean="0"/>
              <a:t>Maggie </a:t>
            </a:r>
            <a:r>
              <a:rPr lang="en-US" dirty="0" err="1"/>
              <a:t>Ruppel</a:t>
            </a:r>
            <a:r>
              <a:rPr lang="en-US" dirty="0"/>
              <a:t> (REU, Wittenberg University, Springfield, </a:t>
            </a:r>
            <a:r>
              <a:rPr lang="en-US" dirty="0" smtClean="0"/>
              <a:t>OH)</a:t>
            </a:r>
          </a:p>
          <a:p>
            <a:pPr lvl="1"/>
            <a:r>
              <a:rPr lang="en-US" dirty="0" smtClean="0"/>
              <a:t>Anna </a:t>
            </a:r>
            <a:r>
              <a:rPr lang="en-US" dirty="0" err="1"/>
              <a:t>Schwyter</a:t>
            </a:r>
            <a:r>
              <a:rPr lang="en-US" dirty="0"/>
              <a:t> (REU, Pennsylvania State </a:t>
            </a:r>
            <a:r>
              <a:rPr lang="en-US" dirty="0" smtClean="0"/>
              <a:t>University)</a:t>
            </a:r>
          </a:p>
          <a:p>
            <a:pPr lvl="1"/>
            <a:r>
              <a:rPr lang="en-US" dirty="0" smtClean="0"/>
              <a:t>Meaghan </a:t>
            </a:r>
            <a:r>
              <a:rPr lang="en-US" dirty="0"/>
              <a:t>Shaw (REU, Southern Methodist University, University Park, </a:t>
            </a:r>
            <a:r>
              <a:rPr lang="en-US" dirty="0" smtClean="0"/>
              <a:t>TX)</a:t>
            </a:r>
            <a:endParaRPr lang="en-US" dirty="0"/>
          </a:p>
        </p:txBody>
      </p:sp>
    </p:spTree>
    <p:extLst>
      <p:ext uri="{BB962C8B-B14F-4D97-AF65-F5344CB8AC3E}">
        <p14:creationId xmlns:p14="http://schemas.microsoft.com/office/powerpoint/2010/main" val="7657652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lstStyle/>
          <a:p>
            <a:r>
              <a:rPr lang="en-US" dirty="0" smtClean="0"/>
              <a:t>Goals of Shale Hills II</a:t>
            </a:r>
            <a:endParaRPr lang="en-US" dirty="0"/>
          </a:p>
        </p:txBody>
      </p:sp>
      <p:sp>
        <p:nvSpPr>
          <p:cNvPr id="5" name="Content Placeholder 3"/>
          <p:cNvSpPr>
            <a:spLocks noGrp="1"/>
          </p:cNvSpPr>
          <p:nvPr>
            <p:ph sz="half" idx="4294967295"/>
          </p:nvPr>
        </p:nvSpPr>
        <p:spPr>
          <a:xfrm>
            <a:off x="333360" y="1562100"/>
            <a:ext cx="4876800" cy="3733800"/>
          </a:xfrm>
          <a:prstGeom prst="rect">
            <a:avLst/>
          </a:prstGeom>
        </p:spPr>
        <p:txBody>
          <a:bodyPr>
            <a:normAutofit fontScale="77500" lnSpcReduction="20000"/>
          </a:bodyPr>
          <a:lstStyle/>
          <a:p>
            <a:r>
              <a:rPr lang="en-US" dirty="0" smtClean="0"/>
              <a:t>To </a:t>
            </a:r>
            <a:r>
              <a:rPr lang="en-US" dirty="0"/>
              <a:t>measure and </a:t>
            </a:r>
            <a:r>
              <a:rPr lang="en-US" dirty="0" smtClean="0"/>
              <a:t>model the </a:t>
            </a:r>
            <a:r>
              <a:rPr lang="en-US" dirty="0"/>
              <a:t>system across timescales from those of the </a:t>
            </a:r>
            <a:r>
              <a:rPr lang="en-US" dirty="0" smtClean="0"/>
              <a:t>meteorologist to </a:t>
            </a:r>
            <a:r>
              <a:rPr lang="en-US" dirty="0"/>
              <a:t>the geologist</a:t>
            </a:r>
            <a:r>
              <a:rPr lang="en-US" dirty="0" smtClean="0"/>
              <a:t>.</a:t>
            </a:r>
          </a:p>
          <a:p>
            <a:r>
              <a:rPr lang="en-US" dirty="0" smtClean="0"/>
              <a:t>To </a:t>
            </a:r>
            <a:r>
              <a:rPr lang="en-US" dirty="0"/>
              <a:t>use our knowledge to project, </a:t>
            </a:r>
            <a:r>
              <a:rPr lang="en-US" dirty="0" smtClean="0"/>
              <a:t>or “</a:t>
            </a:r>
            <a:r>
              <a:rPr lang="en-US" i="1" dirty="0" err="1"/>
              <a:t>earthcast</a:t>
            </a:r>
            <a:r>
              <a:rPr lang="en-US" i="1" dirty="0"/>
              <a:t>,</a:t>
            </a:r>
            <a:r>
              <a:rPr lang="en-US" dirty="0"/>
              <a:t>” into the future.</a:t>
            </a:r>
            <a:endParaRPr lang="en-US" dirty="0" smtClean="0"/>
          </a:p>
          <a:p>
            <a:r>
              <a:rPr lang="en-US" dirty="0" smtClean="0"/>
              <a:t>To </a:t>
            </a:r>
            <a:r>
              <a:rPr lang="en-US" dirty="0"/>
              <a:t>educate 8 grad students, 1 postdoc, and </a:t>
            </a:r>
            <a:r>
              <a:rPr lang="en-US" dirty="0" smtClean="0"/>
              <a:t>8 undergrads </a:t>
            </a:r>
            <a:r>
              <a:rPr lang="en-US" dirty="0"/>
              <a:t>in state-of-the-art interdisciplinary research</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5525549"/>
            <a:ext cx="3810000" cy="9906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00" y="1905000"/>
            <a:ext cx="3947861" cy="3200399"/>
          </a:xfrm>
          <a:prstGeom prst="rect">
            <a:avLst/>
          </a:prstGeom>
        </p:spPr>
      </p:pic>
    </p:spTree>
    <p:extLst>
      <p:ext uri="{BB962C8B-B14F-4D97-AF65-F5344CB8AC3E}">
        <p14:creationId xmlns:p14="http://schemas.microsoft.com/office/powerpoint/2010/main" val="349468305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CZO </a:t>
            </a:r>
            <a:r>
              <a:rPr lang="en-US" i="1" dirty="0" smtClean="0"/>
              <a:t>Four Seasons</a:t>
            </a:r>
            <a:endParaRPr lang="en-US" i="1" dirty="0"/>
          </a:p>
        </p:txBody>
      </p:sp>
      <p:sp>
        <p:nvSpPr>
          <p:cNvPr id="3" name="Content Placeholder 2"/>
          <p:cNvSpPr>
            <a:spLocks noGrp="1"/>
          </p:cNvSpPr>
          <p:nvPr>
            <p:ph idx="1"/>
          </p:nvPr>
        </p:nvSpPr>
        <p:spPr/>
        <p:txBody>
          <a:bodyPr>
            <a:normAutofit lnSpcReduction="10000"/>
          </a:bodyPr>
          <a:lstStyle/>
          <a:p>
            <a:r>
              <a:rPr lang="en-US" dirty="0"/>
              <a:t>Matthew Kenney (2015): Isotopic data </a:t>
            </a:r>
            <a:r>
              <a:rPr lang="en-US" dirty="0" err="1"/>
              <a:t>sonification</a:t>
            </a:r>
            <a:r>
              <a:rPr lang="en-US" dirty="0"/>
              <a:t>: Shale Hills Critical Zone Observatory. </a:t>
            </a:r>
            <a:r>
              <a:rPr lang="en-US" i="1" dirty="0"/>
              <a:t>Master of Fine Arts, Arts and Architecture, The Pennsylvania State University</a:t>
            </a:r>
            <a:r>
              <a:rPr lang="en-US" dirty="0"/>
              <a:t>. </a:t>
            </a:r>
            <a:endParaRPr lang="en-US" dirty="0" smtClean="0"/>
          </a:p>
          <a:p>
            <a:pPr lvl="1"/>
            <a:r>
              <a:rPr lang="en-US" dirty="0" smtClean="0"/>
              <a:t>2015 SSHCZO All-Hands “</a:t>
            </a:r>
            <a:r>
              <a:rPr lang="en-US" b="1" dirty="0"/>
              <a:t>Data visualization and </a:t>
            </a:r>
            <a:r>
              <a:rPr lang="en-US" b="1" dirty="0" err="1" smtClean="0"/>
              <a:t>sonification</a:t>
            </a:r>
            <a:r>
              <a:rPr lang="en-US" b="1" dirty="0" smtClean="0"/>
              <a:t>”</a:t>
            </a:r>
          </a:p>
          <a:p>
            <a:pPr lvl="1"/>
            <a:r>
              <a:rPr lang="en-US" dirty="0"/>
              <a:t>E</a:t>
            </a:r>
            <a:r>
              <a:rPr lang="en-US" dirty="0" smtClean="0"/>
              <a:t>xtended </a:t>
            </a:r>
            <a:r>
              <a:rPr lang="en-US" dirty="0"/>
              <a:t>abstract </a:t>
            </a:r>
            <a:r>
              <a:rPr lang="en-US" dirty="0" smtClean="0"/>
              <a:t>was </a:t>
            </a:r>
            <a:r>
              <a:rPr lang="en-US" dirty="0"/>
              <a:t>presented at the International Conference on Auditory Display (ICAD) 2014 at New York University. </a:t>
            </a:r>
            <a:endParaRPr lang="en-US" dirty="0" smtClean="0"/>
          </a:p>
          <a:p>
            <a:pPr lvl="1"/>
            <a:endParaRPr lang="en-US" dirty="0"/>
          </a:p>
        </p:txBody>
      </p:sp>
    </p:spTree>
    <p:extLst>
      <p:ext uri="{BB962C8B-B14F-4D97-AF65-F5344CB8AC3E}">
        <p14:creationId xmlns:p14="http://schemas.microsoft.com/office/powerpoint/2010/main" val="317464840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Hypothesis Team Updates</a:t>
            </a:r>
            <a:endParaRPr lang="en-US" dirty="0"/>
          </a:p>
        </p:txBody>
      </p:sp>
    </p:spTree>
    <p:extLst>
      <p:ext uri="{BB962C8B-B14F-4D97-AF65-F5344CB8AC3E}">
        <p14:creationId xmlns:p14="http://schemas.microsoft.com/office/powerpoint/2010/main" val="133116606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25172"/>
            <a:ext cx="8247771" cy="523220"/>
          </a:xfrm>
          <a:prstGeom prst="rect">
            <a:avLst/>
          </a:prstGeom>
          <a:noFill/>
        </p:spPr>
        <p:txBody>
          <a:bodyPr wrap="none" rtlCol="0">
            <a:spAutoFit/>
          </a:bodyPr>
          <a:lstStyle/>
          <a:p>
            <a:r>
              <a:rPr lang="en-US" sz="2800" b="1" i="1" dirty="0" smtClean="0">
                <a:solidFill>
                  <a:srgbClr val="C00000"/>
                </a:solidFill>
                <a:effectLst>
                  <a:outerShdw blurRad="38100" dist="38100" dir="2700000" algn="tl">
                    <a:srgbClr val="000000">
                      <a:alpha val="43137"/>
                    </a:srgbClr>
                  </a:outerShdw>
                </a:effectLst>
              </a:rPr>
              <a:t>H1: Garner Run Geomorphology (DiBiase, Del </a:t>
            </a:r>
            <a:r>
              <a:rPr lang="en-US" sz="2800" b="1" i="1" dirty="0" err="1" smtClean="0">
                <a:solidFill>
                  <a:srgbClr val="C00000"/>
                </a:solidFill>
                <a:effectLst>
                  <a:outerShdw blurRad="38100" dist="38100" dir="2700000" algn="tl">
                    <a:srgbClr val="000000">
                      <a:alpha val="43137"/>
                    </a:srgbClr>
                  </a:outerShdw>
                </a:effectLst>
              </a:rPr>
              <a:t>Vecchio</a:t>
            </a:r>
            <a:r>
              <a:rPr lang="en-US" sz="2800" b="1" i="1" dirty="0" smtClean="0">
                <a:solidFill>
                  <a:srgbClr val="C00000"/>
                </a:solidFill>
                <a:effectLst>
                  <a:outerShdw blurRad="38100" dist="38100" dir="2700000" algn="tl">
                    <a:srgbClr val="000000">
                      <a:alpha val="43137"/>
                    </a:srgbClr>
                  </a:outerShdw>
                </a:effectLst>
              </a:rPr>
              <a:t>)</a:t>
            </a:r>
            <a:endParaRPr lang="en-US" sz="2800" b="1" i="1" dirty="0">
              <a:solidFill>
                <a:srgbClr val="C00000"/>
              </a:solidFill>
              <a:effectLst>
                <a:outerShdw blurRad="38100" dist="38100" dir="2700000" algn="tl">
                  <a:srgbClr val="000000">
                    <a:alpha val="43137"/>
                  </a:srgbClr>
                </a:outerShdw>
              </a:effectLst>
            </a:endParaRPr>
          </a:p>
        </p:txBody>
      </p:sp>
      <p:sp>
        <p:nvSpPr>
          <p:cNvPr id="5" name="TextBox 4"/>
          <p:cNvSpPr txBox="1"/>
          <p:nvPr/>
        </p:nvSpPr>
        <p:spPr>
          <a:xfrm>
            <a:off x="159486" y="604484"/>
            <a:ext cx="5528933" cy="1231106"/>
          </a:xfrm>
          <a:prstGeom prst="rect">
            <a:avLst/>
          </a:prstGeom>
          <a:noFill/>
          <a:ln w="19050">
            <a:solidFill>
              <a:srgbClr val="00B050"/>
            </a:solidFill>
          </a:ln>
        </p:spPr>
        <p:txBody>
          <a:bodyPr wrap="square" rtlCol="0">
            <a:spAutoFit/>
          </a:bodyPr>
          <a:lstStyle/>
          <a:p>
            <a:r>
              <a:rPr lang="en-US" b="1" dirty="0" smtClean="0"/>
              <a:t>Summer 2015: </a:t>
            </a:r>
            <a:r>
              <a:rPr lang="en-US" dirty="0" smtClean="0"/>
              <a:t>Geomorphic/soil mapping in Garner Run</a:t>
            </a:r>
          </a:p>
          <a:p>
            <a:pPr marL="285750" indent="-285750">
              <a:buFont typeface="Arial" panose="020B0604020202020204" pitchFamily="34" charset="0"/>
              <a:buChar char="•"/>
            </a:pPr>
            <a:r>
              <a:rPr lang="en-US" sz="1400" dirty="0" smtClean="0"/>
              <a:t>Mapped spatial distribution of surface cover in 300 m x 1000 m swath</a:t>
            </a:r>
          </a:p>
          <a:p>
            <a:pPr marL="285750" indent="-285750">
              <a:buFont typeface="Arial" panose="020B0604020202020204" pitchFamily="34" charset="0"/>
              <a:buChar char="•"/>
            </a:pPr>
            <a:r>
              <a:rPr lang="en-US" sz="1400" dirty="0" smtClean="0"/>
              <a:t>Measured grain size distribution of surface clasts</a:t>
            </a:r>
          </a:p>
          <a:p>
            <a:pPr marL="285750" indent="-285750">
              <a:buFont typeface="Arial" panose="020B0604020202020204" pitchFamily="34" charset="0"/>
              <a:buChar char="•"/>
            </a:pPr>
            <a:r>
              <a:rPr lang="en-US" sz="1400" dirty="0" smtClean="0"/>
              <a:t>Dug shallow soil pits to estimate clay content in soils</a:t>
            </a:r>
          </a:p>
          <a:p>
            <a:r>
              <a:rPr lang="en-US" sz="1400" i="1" dirty="0" smtClean="0"/>
              <a:t>Sarah </a:t>
            </a:r>
            <a:r>
              <a:rPr lang="en-US" sz="1400" i="1" dirty="0" err="1" smtClean="0"/>
              <a:t>Granke</a:t>
            </a:r>
            <a:r>
              <a:rPr lang="en-US" sz="1400" i="1" dirty="0" smtClean="0"/>
              <a:t> (REU), with support from </a:t>
            </a:r>
            <a:r>
              <a:rPr lang="en-US" sz="1400" i="1" dirty="0" err="1" smtClean="0"/>
              <a:t>Joanmarie</a:t>
            </a:r>
            <a:r>
              <a:rPr lang="en-US" sz="1400" i="1" dirty="0" smtClean="0"/>
              <a:t> Del </a:t>
            </a:r>
            <a:r>
              <a:rPr lang="en-US" sz="1400" i="1" dirty="0" err="1" smtClean="0"/>
              <a:t>Vecchio</a:t>
            </a:r>
            <a:r>
              <a:rPr lang="en-US" sz="1400" i="1" dirty="0" smtClean="0"/>
              <a:t> (MS)</a:t>
            </a:r>
            <a:endParaRPr lang="en-US" sz="1400" i="1" dirty="0"/>
          </a:p>
        </p:txBody>
      </p:sp>
      <p:pic>
        <p:nvPicPr>
          <p:cNvPr id="7" name="Picture 6"/>
          <p:cNvPicPr>
            <a:picLocks noChangeAspect="1"/>
          </p:cNvPicPr>
          <p:nvPr/>
        </p:nvPicPr>
        <p:blipFill>
          <a:blip r:embed="rId3"/>
          <a:stretch>
            <a:fillRect/>
          </a:stretch>
        </p:blipFill>
        <p:spPr>
          <a:xfrm>
            <a:off x="159486" y="1947774"/>
            <a:ext cx="2423904" cy="3319185"/>
          </a:xfrm>
          <a:prstGeom prst="rect">
            <a:avLst/>
          </a:prstGeom>
        </p:spPr>
      </p:pic>
      <p:sp>
        <p:nvSpPr>
          <p:cNvPr id="8" name="TextBox 7"/>
          <p:cNvSpPr txBox="1"/>
          <p:nvPr/>
        </p:nvSpPr>
        <p:spPr>
          <a:xfrm>
            <a:off x="2661722" y="3962103"/>
            <a:ext cx="6407850" cy="1661993"/>
          </a:xfrm>
          <a:prstGeom prst="rect">
            <a:avLst/>
          </a:prstGeom>
          <a:noFill/>
          <a:ln w="28575">
            <a:solidFill>
              <a:srgbClr val="FFC000"/>
            </a:solidFill>
          </a:ln>
        </p:spPr>
        <p:txBody>
          <a:bodyPr wrap="square" rtlCol="0">
            <a:spAutoFit/>
          </a:bodyPr>
          <a:lstStyle/>
          <a:p>
            <a:pPr algn="ctr"/>
            <a:r>
              <a:rPr lang="en-US" b="1" i="1" dirty="0" smtClean="0">
                <a:effectLst>
                  <a:outerShdw blurRad="38100" dist="38100" dir="2700000" algn="tl">
                    <a:srgbClr val="000000">
                      <a:alpha val="43137"/>
                    </a:srgbClr>
                  </a:outerShdw>
                </a:effectLst>
              </a:rPr>
              <a:t>Next steps (disciplinary):</a:t>
            </a:r>
          </a:p>
          <a:p>
            <a:pPr marL="285750" indent="-285750">
              <a:buFont typeface="Arial" panose="020B0604020202020204" pitchFamily="34" charset="0"/>
              <a:buChar char="•"/>
            </a:pPr>
            <a:r>
              <a:rPr lang="en-US" sz="1400" dirty="0" smtClean="0"/>
              <a:t>Finish collecting preliminary survey data along Garner Run this fall</a:t>
            </a:r>
          </a:p>
          <a:p>
            <a:pPr marL="285750" indent="-285750">
              <a:buFont typeface="Arial" panose="020B0604020202020204" pitchFamily="34" charset="0"/>
              <a:buChar char="•"/>
            </a:pPr>
            <a:r>
              <a:rPr lang="en-US" sz="1400" dirty="0" smtClean="0"/>
              <a:t>Use field data to constrain river long-profile evolution models – can we untangle lithology vs. baselevel controls on Garner Run knickpoint?</a:t>
            </a:r>
          </a:p>
          <a:p>
            <a:pPr marL="285750" indent="-285750">
              <a:buFont typeface="Arial" panose="020B0604020202020204" pitchFamily="34" charset="0"/>
              <a:buChar char="•"/>
            </a:pPr>
            <a:r>
              <a:rPr lang="en-US" sz="1400" dirty="0" smtClean="0"/>
              <a:t>Dig into/survey </a:t>
            </a:r>
            <a:r>
              <a:rPr lang="en-US" sz="1400" dirty="0" err="1" smtClean="0"/>
              <a:t>solifluction</a:t>
            </a:r>
            <a:r>
              <a:rPr lang="en-US" sz="1400" dirty="0" smtClean="0"/>
              <a:t> lobes – are there compositional differences?</a:t>
            </a:r>
          </a:p>
          <a:p>
            <a:pPr marL="285750" indent="-285750">
              <a:buFont typeface="Arial" panose="020B0604020202020204" pitchFamily="34" charset="0"/>
              <a:buChar char="•"/>
            </a:pPr>
            <a:r>
              <a:rPr lang="en-US" sz="1400" dirty="0" smtClean="0"/>
              <a:t>Test (or build?) models of periglacial hillslope transport – can we measure/explain differences in transport efficiency between Shale Hills and Garner Run?</a:t>
            </a:r>
          </a:p>
        </p:txBody>
      </p:sp>
      <p:grpSp>
        <p:nvGrpSpPr>
          <p:cNvPr id="11" name="Group 10"/>
          <p:cNvGrpSpPr/>
          <p:nvPr/>
        </p:nvGrpSpPr>
        <p:grpSpPr>
          <a:xfrm>
            <a:off x="3065759" y="604484"/>
            <a:ext cx="5599776" cy="3291269"/>
            <a:chOff x="3065759" y="604484"/>
            <a:chExt cx="5599776" cy="3291269"/>
          </a:xfrm>
        </p:grpSpPr>
        <p:sp>
          <p:nvSpPr>
            <p:cNvPr id="6" name="TextBox 5"/>
            <p:cNvSpPr txBox="1"/>
            <p:nvPr/>
          </p:nvSpPr>
          <p:spPr>
            <a:xfrm>
              <a:off x="3065759" y="2233760"/>
              <a:ext cx="5599776" cy="1661993"/>
            </a:xfrm>
            <a:prstGeom prst="rect">
              <a:avLst/>
            </a:prstGeom>
            <a:noFill/>
            <a:ln w="19050">
              <a:solidFill>
                <a:schemeClr val="accent1">
                  <a:lumMod val="75000"/>
                </a:schemeClr>
              </a:solidFill>
            </a:ln>
          </p:spPr>
          <p:txBody>
            <a:bodyPr wrap="square" rtlCol="0">
              <a:spAutoFit/>
            </a:bodyPr>
            <a:lstStyle/>
            <a:p>
              <a:r>
                <a:rPr lang="en-US" b="1" i="1" dirty="0" smtClean="0">
                  <a:effectLst>
                    <a:outerShdw blurRad="38100" dist="38100" dir="2700000" algn="tl">
                      <a:srgbClr val="000000">
                        <a:alpha val="43137"/>
                      </a:srgbClr>
                    </a:outerShdw>
                  </a:effectLst>
                </a:rPr>
                <a:t>Aug/Sep 2015: </a:t>
              </a:r>
              <a:r>
                <a:rPr lang="en-US" dirty="0" smtClean="0"/>
                <a:t>Stream morphology surveys in Garner Run</a:t>
              </a:r>
            </a:p>
            <a:p>
              <a:pPr marL="285750" indent="-285750">
                <a:buFont typeface="Arial" panose="020B0604020202020204" pitchFamily="34" charset="0"/>
                <a:buChar char="•"/>
              </a:pPr>
              <a:r>
                <a:rPr lang="en-US" sz="1400" dirty="0" smtClean="0"/>
                <a:t>Measured grain size distribution and shape of channel bed material</a:t>
              </a:r>
            </a:p>
            <a:p>
              <a:pPr marL="285750" indent="-285750">
                <a:buFont typeface="Arial" panose="020B0604020202020204" pitchFamily="34" charset="0"/>
                <a:buChar char="•"/>
              </a:pPr>
              <a:r>
                <a:rPr lang="en-US" sz="1400" dirty="0" smtClean="0"/>
                <a:t>Surveyed changes in channel geometry and bedrock exposure across knickpoint on Garner Run</a:t>
              </a:r>
            </a:p>
            <a:p>
              <a:pPr marL="285750" indent="-285750">
                <a:buFont typeface="Arial" panose="020B0604020202020204" pitchFamily="34" charset="0"/>
                <a:buChar char="•"/>
              </a:pPr>
              <a:r>
                <a:rPr lang="en-US" sz="1400" dirty="0" smtClean="0"/>
                <a:t>Caught up on prior fluvial geomorphology work done in Shavers Creek (seminal papers by Brush, Wolman, 1950s + 1960s)</a:t>
              </a:r>
              <a:endParaRPr lang="en-US" sz="1400" dirty="0"/>
            </a:p>
            <a:p>
              <a:r>
                <a:rPr lang="en-US" sz="1400" i="1" dirty="0" err="1" smtClean="0"/>
                <a:t>Joanmarie</a:t>
              </a:r>
              <a:r>
                <a:rPr lang="en-US" sz="1400" i="1" dirty="0" smtClean="0"/>
                <a:t> Del </a:t>
              </a:r>
              <a:r>
                <a:rPr lang="en-US" sz="1400" i="1" dirty="0" err="1" smtClean="0"/>
                <a:t>Vecchio</a:t>
              </a:r>
              <a:r>
                <a:rPr lang="en-US" sz="1400" i="1" dirty="0" smtClean="0"/>
                <a:t> (MS)</a:t>
              </a:r>
              <a:endParaRPr lang="en-US" sz="1400" i="1" dirty="0"/>
            </a:p>
          </p:txBody>
        </p:sp>
        <p:pic>
          <p:nvPicPr>
            <p:cNvPr id="9" name="Picture 8"/>
            <p:cNvPicPr>
              <a:picLocks noChangeAspect="1"/>
            </p:cNvPicPr>
            <p:nvPr/>
          </p:nvPicPr>
          <p:blipFill>
            <a:blip r:embed="rId4"/>
            <a:stretch>
              <a:fillRect/>
            </a:stretch>
          </p:blipFill>
          <p:spPr>
            <a:xfrm>
              <a:off x="6232348" y="604484"/>
              <a:ext cx="2328532" cy="1531434"/>
            </a:xfrm>
            <a:prstGeom prst="rect">
              <a:avLst/>
            </a:prstGeom>
            <a:ln>
              <a:noFill/>
            </a:ln>
            <a:effectLst>
              <a:outerShdw blurRad="292100" dist="139700" dir="2700000" algn="tl" rotWithShape="0">
                <a:srgbClr val="333333">
                  <a:alpha val="65000"/>
                </a:srgbClr>
              </a:outerShdw>
            </a:effectLst>
          </p:spPr>
        </p:pic>
      </p:grpSp>
      <p:sp>
        <p:nvSpPr>
          <p:cNvPr id="10" name="TextBox 9"/>
          <p:cNvSpPr txBox="1"/>
          <p:nvPr/>
        </p:nvSpPr>
        <p:spPr>
          <a:xfrm>
            <a:off x="584789" y="5756795"/>
            <a:ext cx="7921258" cy="1015663"/>
          </a:xfrm>
          <a:prstGeom prst="rect">
            <a:avLst/>
          </a:prstGeom>
          <a:noFill/>
          <a:ln w="28575">
            <a:solidFill>
              <a:srgbClr val="FF0000"/>
            </a:solidFill>
          </a:ln>
        </p:spPr>
        <p:txBody>
          <a:bodyPr wrap="square" rtlCol="0">
            <a:spAutoFit/>
          </a:bodyPr>
          <a:lstStyle/>
          <a:p>
            <a:pPr algn="ctr"/>
            <a:r>
              <a:rPr lang="en-US" b="1" i="1" dirty="0" smtClean="0">
                <a:effectLst>
                  <a:outerShdw blurRad="38100" dist="38100" dir="2700000" algn="tl">
                    <a:srgbClr val="000000">
                      <a:alpha val="43137"/>
                    </a:srgbClr>
                  </a:outerShdw>
                </a:effectLst>
              </a:rPr>
              <a:t>Next steps (requiring collaboration):</a:t>
            </a:r>
          </a:p>
          <a:p>
            <a:pPr marL="285750" indent="-285750">
              <a:buFont typeface="Arial" panose="020B0604020202020204" pitchFamily="34" charset="0"/>
              <a:buChar char="•"/>
            </a:pPr>
            <a:r>
              <a:rPr lang="en-US" sz="1400" dirty="0" smtClean="0"/>
              <a:t>Garner Run drilling shows at least 10 m of colluvium in valley floor. Can we date this material??? Could be key constraint on rate of periglacial hillslope modification</a:t>
            </a:r>
          </a:p>
          <a:p>
            <a:pPr marL="285750" indent="-285750">
              <a:buFont typeface="Arial" panose="020B0604020202020204" pitchFamily="34" charset="0"/>
              <a:buChar char="•"/>
            </a:pPr>
            <a:r>
              <a:rPr lang="en-US" sz="1400" dirty="0" smtClean="0"/>
              <a:t>Along these lines... does it make sense to conduct geophysical surveys of valley floor? Shallow seismic?</a:t>
            </a:r>
          </a:p>
        </p:txBody>
      </p:sp>
    </p:spTree>
    <p:extLst>
      <p:ext uri="{BB962C8B-B14F-4D97-AF65-F5344CB8AC3E}">
        <p14:creationId xmlns:p14="http://schemas.microsoft.com/office/powerpoint/2010/main" val="299367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049594"/>
            <a:ext cx="9143999" cy="2267643"/>
          </a:xfrm>
          <a:prstGeom prst="rect">
            <a:avLst/>
          </a:prstGeom>
          <a:solidFill>
            <a:schemeClr val="bg1">
              <a:alpha val="4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99931" y="1891396"/>
            <a:ext cx="184666" cy="369332"/>
          </a:xfrm>
          <a:prstGeom prst="rect">
            <a:avLst/>
          </a:prstGeom>
          <a:noFill/>
        </p:spPr>
        <p:txBody>
          <a:bodyPr wrap="none" rtlCol="0">
            <a:spAutoFit/>
          </a:bodyPr>
          <a:lstStyle/>
          <a:p>
            <a:endParaRPr lang="en-US" dirty="0"/>
          </a:p>
        </p:txBody>
      </p:sp>
      <p:sp>
        <p:nvSpPr>
          <p:cNvPr id="10" name="Content Placeholder 2"/>
          <p:cNvSpPr>
            <a:spLocks noGrp="1"/>
          </p:cNvSpPr>
          <p:nvPr>
            <p:ph idx="1"/>
          </p:nvPr>
        </p:nvSpPr>
        <p:spPr>
          <a:xfrm>
            <a:off x="120152" y="0"/>
            <a:ext cx="9023847" cy="907057"/>
          </a:xfrm>
          <a:solidFill>
            <a:schemeClr val="bg1">
              <a:lumMod val="95000"/>
              <a:alpha val="35000"/>
            </a:schemeClr>
          </a:solidFill>
        </p:spPr>
        <p:txBody>
          <a:bodyPr>
            <a:noAutofit/>
          </a:bodyPr>
          <a:lstStyle/>
          <a:p>
            <a:pPr marL="0" indent="0">
              <a:buNone/>
            </a:pPr>
            <a:r>
              <a:rPr lang="en-US" sz="2000" b="1" dirty="0" smtClean="0"/>
              <a:t>H1: Detecting </a:t>
            </a:r>
            <a:r>
              <a:rPr lang="en-US" sz="2000" b="1" dirty="0"/>
              <a:t>landscape response to perturbations by climate and base level in central Pennsylvania using </a:t>
            </a:r>
            <a:r>
              <a:rPr lang="en-US" sz="2000" b="1" i="1" dirty="0"/>
              <a:t>in-situ</a:t>
            </a:r>
            <a:r>
              <a:rPr lang="en-US" sz="2000" b="1" dirty="0"/>
              <a:t> </a:t>
            </a:r>
            <a:r>
              <a:rPr lang="en-US" sz="2000" b="1" baseline="30000" dirty="0"/>
              <a:t>10</a:t>
            </a:r>
            <a:r>
              <a:rPr lang="en-US" sz="2000" b="1" dirty="0"/>
              <a:t>Be and </a:t>
            </a:r>
            <a:r>
              <a:rPr lang="en-US" sz="2000" b="1" baseline="30000" dirty="0" smtClean="0"/>
              <a:t>26</a:t>
            </a:r>
            <a:r>
              <a:rPr lang="en-US" sz="2000" b="1" dirty="0" smtClean="0"/>
              <a:t>Al</a:t>
            </a:r>
          </a:p>
          <a:p>
            <a:pPr marL="0" indent="0">
              <a:buNone/>
            </a:pPr>
            <a:r>
              <a:rPr lang="en-US" sz="1400" i="1" dirty="0" smtClean="0">
                <a:solidFill>
                  <a:prstClr val="black"/>
                </a:solidFill>
              </a:rPr>
              <a:t>Alison Denn, Advisor</a:t>
            </a:r>
            <a:r>
              <a:rPr lang="en-US" sz="1400" i="1" dirty="0">
                <a:solidFill>
                  <a:prstClr val="black"/>
                </a:solidFill>
              </a:rPr>
              <a:t>: Paul </a:t>
            </a:r>
            <a:r>
              <a:rPr lang="en-US" sz="1400" i="1" dirty="0" err="1" smtClean="0">
                <a:solidFill>
                  <a:prstClr val="black"/>
                </a:solidFill>
              </a:rPr>
              <a:t>Bierman</a:t>
            </a:r>
            <a:r>
              <a:rPr lang="en-US" sz="1400" i="1" dirty="0" smtClean="0">
                <a:solidFill>
                  <a:prstClr val="black"/>
                </a:solidFill>
              </a:rPr>
              <a:t>, M.S</a:t>
            </a:r>
            <a:r>
              <a:rPr lang="en-US" sz="1400" i="1" dirty="0">
                <a:solidFill>
                  <a:prstClr val="black"/>
                </a:solidFill>
              </a:rPr>
              <a:t>. in </a:t>
            </a:r>
            <a:r>
              <a:rPr lang="en-US" sz="1400" i="1" dirty="0" smtClean="0">
                <a:solidFill>
                  <a:prstClr val="black"/>
                </a:solidFill>
              </a:rPr>
              <a:t>Geology, University </a:t>
            </a:r>
            <a:r>
              <a:rPr lang="en-US" sz="1400" i="1" dirty="0">
                <a:solidFill>
                  <a:prstClr val="black"/>
                </a:solidFill>
              </a:rPr>
              <a:t>of Vermont</a:t>
            </a:r>
          </a:p>
          <a:p>
            <a:pPr marL="0" indent="0">
              <a:buNone/>
            </a:pPr>
            <a:endParaRPr lang="en-US" sz="1800" b="1" dirty="0"/>
          </a:p>
          <a:p>
            <a:pPr marL="457200" lvl="1" indent="0" algn="ctr">
              <a:buNone/>
            </a:pPr>
            <a:endParaRPr lang="en-US" sz="2400" dirty="0" smtClean="0"/>
          </a:p>
        </p:txBody>
      </p:sp>
      <p:pic>
        <p:nvPicPr>
          <p:cNvPr id="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152" y="1168238"/>
            <a:ext cx="4285814" cy="203371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4704017" y="1222091"/>
            <a:ext cx="4349271" cy="1938992"/>
          </a:xfrm>
          <a:prstGeom prst="rect">
            <a:avLst/>
          </a:prstGeom>
          <a:noFill/>
        </p:spPr>
        <p:txBody>
          <a:bodyPr wrap="square" rtlCol="0">
            <a:spAutoFit/>
          </a:bodyPr>
          <a:lstStyle/>
          <a:p>
            <a:r>
              <a:rPr lang="en-US" sz="2000" dirty="0" smtClean="0"/>
              <a:t>We analyze </a:t>
            </a:r>
            <a:r>
              <a:rPr lang="en-US" sz="2000" dirty="0" err="1" smtClean="0"/>
              <a:t>cosmogenic</a:t>
            </a:r>
            <a:r>
              <a:rPr lang="en-US" sz="2000" dirty="0" smtClean="0"/>
              <a:t> </a:t>
            </a:r>
            <a:r>
              <a:rPr lang="en-US" sz="2000" baseline="30000" dirty="0" smtClean="0"/>
              <a:t>10</a:t>
            </a:r>
            <a:r>
              <a:rPr lang="en-US" sz="2000" dirty="0" smtClean="0"/>
              <a:t>Be in soils, amalgamated boulder transects, and stream sediments at </a:t>
            </a:r>
            <a:r>
              <a:rPr lang="en-US" sz="2000" b="1" dirty="0" smtClean="0"/>
              <a:t>Garner Run </a:t>
            </a:r>
            <a:r>
              <a:rPr lang="en-US" sz="2000" dirty="0" smtClean="0"/>
              <a:t>in order to measure rates of regolith generation and transport in this quartzite-underlain catchment. </a:t>
            </a:r>
          </a:p>
        </p:txBody>
      </p:sp>
      <p:sp>
        <p:nvSpPr>
          <p:cNvPr id="12" name="Rectangle 11"/>
          <p:cNvSpPr/>
          <p:nvPr/>
        </p:nvSpPr>
        <p:spPr>
          <a:xfrm>
            <a:off x="2" y="3433858"/>
            <a:ext cx="9143999" cy="660857"/>
          </a:xfrm>
          <a:prstGeom prst="rect">
            <a:avLst/>
          </a:prstGeom>
          <a:solidFill>
            <a:schemeClr val="bg1">
              <a:alpha val="4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0" y="3448384"/>
            <a:ext cx="9143998" cy="646331"/>
          </a:xfrm>
          <a:prstGeom prst="rect">
            <a:avLst/>
          </a:prstGeom>
        </p:spPr>
        <p:txBody>
          <a:bodyPr wrap="square">
            <a:spAutoFit/>
          </a:bodyPr>
          <a:lstStyle/>
          <a:p>
            <a:pPr algn="ctr"/>
            <a:r>
              <a:rPr lang="en-US" dirty="0" smtClean="0"/>
              <a:t>We then examine two end-member sites that illustrate the influence of climate and base level on the development of the critical zone in Pennsylvania. </a:t>
            </a:r>
            <a:endParaRPr lang="en-US" dirty="0"/>
          </a:p>
        </p:txBody>
      </p:sp>
      <p:pic>
        <p:nvPicPr>
          <p:cNvPr id="14" name="Picture 13" descr="Screen Shot 2015-09-13 at 4.42.48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7162" y="4495082"/>
            <a:ext cx="1897608" cy="1086979"/>
          </a:xfrm>
          <a:prstGeom prst="rect">
            <a:avLst/>
          </a:prstGeom>
          <a:ln>
            <a:solidFill>
              <a:schemeClr val="tx1"/>
            </a:solidFill>
          </a:ln>
        </p:spPr>
      </p:pic>
      <p:cxnSp>
        <p:nvCxnSpPr>
          <p:cNvPr id="15" name="Straight Connector 14"/>
          <p:cNvCxnSpPr/>
          <p:nvPr/>
        </p:nvCxnSpPr>
        <p:spPr>
          <a:xfrm flipH="1">
            <a:off x="5053806" y="4240862"/>
            <a:ext cx="793566" cy="734994"/>
          </a:xfrm>
          <a:prstGeom prst="line">
            <a:avLst/>
          </a:prstGeom>
          <a:ln>
            <a:solidFill>
              <a:schemeClr val="tx1">
                <a:lumMod val="65000"/>
                <a:lumOff val="35000"/>
              </a:schemeClr>
            </a:solidFill>
            <a:prstDash val="sysDash"/>
          </a:ln>
        </p:spPr>
        <p:style>
          <a:lnRef idx="1">
            <a:schemeClr val="accent2"/>
          </a:lnRef>
          <a:fillRef idx="0">
            <a:schemeClr val="accent2"/>
          </a:fillRef>
          <a:effectRef idx="0">
            <a:schemeClr val="accent2"/>
          </a:effectRef>
          <a:fontRef idx="minor">
            <a:schemeClr val="tx1"/>
          </a:fontRef>
        </p:style>
      </p:cxnSp>
      <p:pic>
        <p:nvPicPr>
          <p:cNvPr id="1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47372" y="4240862"/>
            <a:ext cx="2277748" cy="1341199"/>
          </a:xfrm>
          <a:prstGeom prst="rect">
            <a:avLst/>
          </a:prstGeom>
          <a:noFill/>
          <a:ln w="12700">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18" name="TextBox 17"/>
          <p:cNvSpPr txBox="1"/>
          <p:nvPr/>
        </p:nvSpPr>
        <p:spPr>
          <a:xfrm>
            <a:off x="5961134" y="5557132"/>
            <a:ext cx="2170477" cy="307777"/>
          </a:xfrm>
          <a:prstGeom prst="rect">
            <a:avLst/>
          </a:prstGeom>
          <a:noFill/>
        </p:spPr>
        <p:txBody>
          <a:bodyPr wrap="square" rtlCol="0">
            <a:spAutoFit/>
          </a:bodyPr>
          <a:lstStyle/>
          <a:p>
            <a:r>
              <a:rPr lang="en-US" sz="1400" b="1" dirty="0" smtClean="0"/>
              <a:t>Hickory Run Boulder Field</a:t>
            </a:r>
            <a:endParaRPr lang="en-US" sz="1400" b="1" dirty="0"/>
          </a:p>
        </p:txBody>
      </p:sp>
      <p:cxnSp>
        <p:nvCxnSpPr>
          <p:cNvPr id="19" name="Straight Connector 18"/>
          <p:cNvCxnSpPr/>
          <p:nvPr/>
        </p:nvCxnSpPr>
        <p:spPr>
          <a:xfrm flipH="1" flipV="1">
            <a:off x="5015137" y="5059908"/>
            <a:ext cx="832236" cy="522154"/>
          </a:xfrm>
          <a:prstGeom prst="line">
            <a:avLst/>
          </a:prstGeom>
          <a:ln>
            <a:solidFill>
              <a:schemeClr val="tx1">
                <a:lumMod val="65000"/>
                <a:lumOff val="35000"/>
              </a:schemeClr>
            </a:solidFill>
            <a:prstDash val="sysDash"/>
          </a:ln>
        </p:spPr>
        <p:style>
          <a:lnRef idx="1">
            <a:schemeClr val="accent2"/>
          </a:lnRef>
          <a:fillRef idx="0">
            <a:schemeClr val="accent2"/>
          </a:fillRef>
          <a:effectRef idx="0">
            <a:schemeClr val="accent2"/>
          </a:effectRef>
          <a:fontRef idx="minor">
            <a:schemeClr val="tx1"/>
          </a:fontRef>
        </p:style>
      </p:cxnSp>
      <p:sp>
        <p:nvSpPr>
          <p:cNvPr id="21" name="TextBox 20"/>
          <p:cNvSpPr txBox="1"/>
          <p:nvPr/>
        </p:nvSpPr>
        <p:spPr>
          <a:xfrm>
            <a:off x="5120230" y="5827571"/>
            <a:ext cx="3933058" cy="923330"/>
          </a:xfrm>
          <a:prstGeom prst="rect">
            <a:avLst/>
          </a:prstGeom>
          <a:noFill/>
        </p:spPr>
        <p:txBody>
          <a:bodyPr wrap="square" rtlCol="0">
            <a:spAutoFit/>
          </a:bodyPr>
          <a:lstStyle/>
          <a:p>
            <a:r>
              <a:rPr lang="en-US" i="1" dirty="0" smtClean="0"/>
              <a:t>How have glacial/interglacial cycles impacted the generation of regolith from bedrock?</a:t>
            </a:r>
            <a:endParaRPr lang="en-US" i="1" dirty="0"/>
          </a:p>
        </p:txBody>
      </p:sp>
      <p:pic>
        <p:nvPicPr>
          <p:cNvPr id="22"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54783" y="4140475"/>
            <a:ext cx="1336541" cy="150637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23" name="Straight Connector 22"/>
          <p:cNvCxnSpPr/>
          <p:nvPr/>
        </p:nvCxnSpPr>
        <p:spPr>
          <a:xfrm flipH="1" flipV="1">
            <a:off x="2591324" y="4240863"/>
            <a:ext cx="1763795" cy="569049"/>
          </a:xfrm>
          <a:prstGeom prst="line">
            <a:avLst/>
          </a:prstGeom>
          <a:ln>
            <a:solidFill>
              <a:schemeClr val="tx1">
                <a:lumMod val="65000"/>
                <a:lumOff val="35000"/>
              </a:schemeClr>
            </a:solidFill>
            <a:prstDash val="sysDash"/>
          </a:ln>
        </p:spPr>
        <p:style>
          <a:lnRef idx="1">
            <a:schemeClr val="accent2"/>
          </a:lnRef>
          <a:fillRef idx="0">
            <a:schemeClr val="accent2"/>
          </a:fillRef>
          <a:effectRef idx="0">
            <a:schemeClr val="accent2"/>
          </a:effectRef>
          <a:fontRef idx="minor">
            <a:schemeClr val="tx1"/>
          </a:fontRef>
        </p:style>
      </p:cxnSp>
      <p:cxnSp>
        <p:nvCxnSpPr>
          <p:cNvPr id="29" name="Straight Connector 28"/>
          <p:cNvCxnSpPr/>
          <p:nvPr/>
        </p:nvCxnSpPr>
        <p:spPr>
          <a:xfrm flipH="1">
            <a:off x="2670132" y="4909911"/>
            <a:ext cx="1684987" cy="736120"/>
          </a:xfrm>
          <a:prstGeom prst="line">
            <a:avLst/>
          </a:prstGeom>
          <a:ln>
            <a:solidFill>
              <a:schemeClr val="tx1">
                <a:lumMod val="65000"/>
                <a:lumOff val="35000"/>
              </a:schemeClr>
            </a:solidFill>
            <a:prstDash val="sysDash"/>
          </a:ln>
        </p:spPr>
        <p:style>
          <a:lnRef idx="1">
            <a:schemeClr val="accent2"/>
          </a:lnRef>
          <a:fillRef idx="0">
            <a:schemeClr val="accent2"/>
          </a:fillRef>
          <a:effectRef idx="0">
            <a:schemeClr val="accent2"/>
          </a:effectRef>
          <a:fontRef idx="minor">
            <a:schemeClr val="tx1"/>
          </a:fontRef>
        </p:style>
      </p:cxnSp>
      <p:sp>
        <p:nvSpPr>
          <p:cNvPr id="31" name="TextBox 30"/>
          <p:cNvSpPr txBox="1"/>
          <p:nvPr/>
        </p:nvSpPr>
        <p:spPr>
          <a:xfrm rot="16200000">
            <a:off x="70587" y="4406521"/>
            <a:ext cx="2059497" cy="369332"/>
          </a:xfrm>
          <a:prstGeom prst="rect">
            <a:avLst/>
          </a:prstGeom>
          <a:noFill/>
        </p:spPr>
        <p:txBody>
          <a:bodyPr wrap="square" rtlCol="0">
            <a:spAutoFit/>
          </a:bodyPr>
          <a:lstStyle/>
          <a:p>
            <a:r>
              <a:rPr lang="en-US" b="1" dirty="0" smtClean="0"/>
              <a:t>BASE LEVEL</a:t>
            </a:r>
            <a:endParaRPr lang="en-US" b="1" dirty="0"/>
          </a:p>
        </p:txBody>
      </p:sp>
      <p:sp>
        <p:nvSpPr>
          <p:cNvPr id="33" name="TextBox 32"/>
          <p:cNvSpPr txBox="1"/>
          <p:nvPr/>
        </p:nvSpPr>
        <p:spPr>
          <a:xfrm rot="16200000">
            <a:off x="7286529" y="4278940"/>
            <a:ext cx="2059497" cy="369332"/>
          </a:xfrm>
          <a:prstGeom prst="rect">
            <a:avLst/>
          </a:prstGeom>
          <a:noFill/>
        </p:spPr>
        <p:txBody>
          <a:bodyPr wrap="square" rtlCol="0">
            <a:spAutoFit/>
          </a:bodyPr>
          <a:lstStyle/>
          <a:p>
            <a:r>
              <a:rPr lang="en-US" b="1" dirty="0" smtClean="0"/>
              <a:t>CLIMATE</a:t>
            </a:r>
            <a:endParaRPr lang="en-US" b="1" dirty="0"/>
          </a:p>
        </p:txBody>
      </p:sp>
      <p:sp>
        <p:nvSpPr>
          <p:cNvPr id="34" name="TextBox 33"/>
          <p:cNvSpPr txBox="1"/>
          <p:nvPr/>
        </p:nvSpPr>
        <p:spPr>
          <a:xfrm>
            <a:off x="120152" y="5931159"/>
            <a:ext cx="4179274" cy="923330"/>
          </a:xfrm>
          <a:prstGeom prst="rect">
            <a:avLst/>
          </a:prstGeom>
          <a:noFill/>
        </p:spPr>
        <p:txBody>
          <a:bodyPr wrap="square" rtlCol="0">
            <a:spAutoFit/>
          </a:bodyPr>
          <a:lstStyle/>
          <a:p>
            <a:r>
              <a:rPr lang="en-US" i="1" dirty="0" smtClean="0"/>
              <a:t>How does regolith behave in a transient landscape that is adjusting to changes in base level?</a:t>
            </a:r>
            <a:endParaRPr lang="en-US" i="1" dirty="0"/>
          </a:p>
        </p:txBody>
      </p:sp>
      <p:sp>
        <p:nvSpPr>
          <p:cNvPr id="35" name="TextBox 34"/>
          <p:cNvSpPr txBox="1"/>
          <p:nvPr/>
        </p:nvSpPr>
        <p:spPr>
          <a:xfrm>
            <a:off x="704111" y="5619032"/>
            <a:ext cx="2827986" cy="307777"/>
          </a:xfrm>
          <a:prstGeom prst="rect">
            <a:avLst/>
          </a:prstGeom>
          <a:noFill/>
        </p:spPr>
        <p:txBody>
          <a:bodyPr wrap="square" rtlCol="0">
            <a:spAutoFit/>
          </a:bodyPr>
          <a:lstStyle/>
          <a:p>
            <a:r>
              <a:rPr lang="en-US" sz="1400" b="1" dirty="0" smtClean="0"/>
              <a:t>Young </a:t>
            </a:r>
            <a:r>
              <a:rPr lang="en-US" sz="1400" b="1" dirty="0" err="1" smtClean="0"/>
              <a:t>Womans</a:t>
            </a:r>
            <a:r>
              <a:rPr lang="en-US" sz="1400" b="1" dirty="0" smtClean="0"/>
              <a:t> Creek Watershed</a:t>
            </a:r>
            <a:endParaRPr lang="en-US" sz="1400" b="1" dirty="0"/>
          </a:p>
        </p:txBody>
      </p:sp>
    </p:spTree>
    <p:extLst>
      <p:ext uri="{BB962C8B-B14F-4D97-AF65-F5344CB8AC3E}">
        <p14:creationId xmlns:p14="http://schemas.microsoft.com/office/powerpoint/2010/main" val="1736618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457200"/>
          </a:xfrm>
        </p:spPr>
        <p:txBody>
          <a:bodyPr>
            <a:normAutofit fontScale="90000"/>
          </a:bodyPr>
          <a:lstStyle/>
          <a:p>
            <a:r>
              <a:rPr lang="en-US" sz="1600" dirty="0" smtClean="0">
                <a:latin typeface="Cambria" panose="02040503050406030204" pitchFamily="18" charset="0"/>
              </a:rPr>
              <a:t>H1: A </a:t>
            </a:r>
            <a:r>
              <a:rPr lang="en-US" sz="1600" dirty="0">
                <a:latin typeface="Cambria" panose="02040503050406030204" pitchFamily="18" charset="0"/>
              </a:rPr>
              <a:t>New Hydrologic-Morphodynamic Model for Regolith </a:t>
            </a:r>
            <a:r>
              <a:rPr lang="en-US" sz="1600" dirty="0" smtClean="0">
                <a:latin typeface="Cambria" panose="02040503050406030204" pitchFamily="18" charset="0"/>
              </a:rPr>
              <a:t>transport and </a:t>
            </a:r>
            <a:r>
              <a:rPr lang="en-US" sz="1600" dirty="0">
                <a:latin typeface="Cambria" panose="02040503050406030204" pitchFamily="18" charset="0"/>
              </a:rPr>
              <a:t>Landscape </a:t>
            </a:r>
            <a:r>
              <a:rPr lang="en-US" sz="1600" dirty="0" smtClean="0">
                <a:latin typeface="Cambria" panose="02040503050406030204" pitchFamily="18" charset="0"/>
              </a:rPr>
              <a:t>Evolution</a:t>
            </a:r>
            <a:endParaRPr lang="en-US" sz="2000" dirty="0">
              <a:latin typeface="Cambria" panose="02040503050406030204" pitchFamily="18" charset="0"/>
            </a:endParaRPr>
          </a:p>
        </p:txBody>
      </p:sp>
      <p:sp>
        <p:nvSpPr>
          <p:cNvPr id="10" name="TextBox 9"/>
          <p:cNvSpPr txBox="1"/>
          <p:nvPr/>
        </p:nvSpPr>
        <p:spPr>
          <a:xfrm>
            <a:off x="6324600" y="271790"/>
            <a:ext cx="2286000" cy="261610"/>
          </a:xfrm>
          <a:prstGeom prst="rect">
            <a:avLst/>
          </a:prstGeom>
          <a:noFill/>
        </p:spPr>
        <p:txBody>
          <a:bodyPr wrap="square" rtlCol="0">
            <a:spAutoFit/>
          </a:bodyPr>
          <a:lstStyle/>
          <a:p>
            <a:r>
              <a:rPr lang="en-US" sz="1100" b="1" i="1" dirty="0" smtClean="0">
                <a:solidFill>
                  <a:schemeClr val="accent1"/>
                </a:solidFill>
              </a:rPr>
              <a:t>Yu Zhang, and Rudy </a:t>
            </a:r>
            <a:r>
              <a:rPr lang="en-US" sz="1100" b="1" i="1" dirty="0" err="1" smtClean="0">
                <a:solidFill>
                  <a:schemeClr val="accent1"/>
                </a:solidFill>
              </a:rPr>
              <a:t>Slingerland</a:t>
            </a:r>
            <a:endParaRPr lang="en-US" sz="1100" b="1" i="1" dirty="0">
              <a:solidFill>
                <a:schemeClr val="accent1"/>
              </a:solidFill>
            </a:endParaRPr>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838200"/>
            <a:ext cx="2960030" cy="2217374"/>
          </a:xfrm>
          <a:prstGeom prst="rect">
            <a:avLst/>
          </a:prstGeom>
          <a:ln>
            <a:solidFill>
              <a:schemeClr val="accent1"/>
            </a:solidFill>
            <a:prstDash val="dash"/>
          </a:ln>
        </p:spPr>
      </p:pic>
      <p:sp>
        <p:nvSpPr>
          <p:cNvPr id="29" name="Rectangle 28"/>
          <p:cNvSpPr/>
          <p:nvPr/>
        </p:nvSpPr>
        <p:spPr>
          <a:xfrm>
            <a:off x="228600" y="533400"/>
            <a:ext cx="2883830" cy="307777"/>
          </a:xfrm>
          <a:prstGeom prst="rect">
            <a:avLst/>
          </a:prstGeom>
        </p:spPr>
        <p:txBody>
          <a:bodyPr wrap="square">
            <a:spAutoFit/>
          </a:bodyPr>
          <a:lstStyle/>
          <a:p>
            <a:r>
              <a:rPr lang="en-US" sz="1400" b="1" dirty="0" smtClean="0">
                <a:latin typeface="Times New Roman" panose="02020603050405020304" pitchFamily="18" charset="0"/>
                <a:cs typeface="Times New Roman" panose="02020603050405020304" pitchFamily="18" charset="0"/>
              </a:rPr>
              <a:t>I. Synthetic experiment</a:t>
            </a:r>
            <a:endParaRPr lang="en-US" sz="1400" b="1" dirty="0">
              <a:latin typeface="Times New Roman" panose="02020603050405020304" pitchFamily="18" charset="0"/>
              <a:cs typeface="Times New Roman" panose="02020603050405020304" pitchFamily="18" charset="0"/>
            </a:endParaRPr>
          </a:p>
        </p:txBody>
      </p:sp>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3131774"/>
            <a:ext cx="2962656" cy="1952361"/>
          </a:xfrm>
          <a:prstGeom prst="rect">
            <a:avLst/>
          </a:prstGeom>
          <a:ln>
            <a:solidFill>
              <a:schemeClr val="accent1"/>
            </a:solidFill>
            <a:prstDash val="dash"/>
          </a:ln>
        </p:spPr>
      </p:pic>
      <p:sp>
        <p:nvSpPr>
          <p:cNvPr id="6" name="Rectangle 5"/>
          <p:cNvSpPr/>
          <p:nvPr/>
        </p:nvSpPr>
        <p:spPr>
          <a:xfrm>
            <a:off x="152400" y="5181600"/>
            <a:ext cx="2960030" cy="1600438"/>
          </a:xfrm>
          <a:prstGeom prst="rect">
            <a:avLst/>
          </a:prstGeom>
        </p:spPr>
        <p:txBody>
          <a:bodyPr wrap="square">
            <a:spAutoFit/>
          </a:bodyPr>
          <a:lstStyle/>
          <a:p>
            <a:pPr algn="just"/>
            <a:r>
              <a:rPr lang="en-GB" sz="1400" dirty="0">
                <a:solidFill>
                  <a:srgbClr val="0070C0"/>
                </a:solidFill>
                <a:latin typeface="Times New Roman" panose="02020603050405020304" pitchFamily="18" charset="0"/>
                <a:cs typeface="Times New Roman" panose="02020603050405020304" pitchFamily="18" charset="0"/>
              </a:rPr>
              <a:t>Precipitation partially infiltrates into the </a:t>
            </a:r>
            <a:r>
              <a:rPr lang="en-GB" sz="1400" dirty="0" err="1">
                <a:solidFill>
                  <a:srgbClr val="0070C0"/>
                </a:solidFill>
                <a:latin typeface="Times New Roman" panose="02020603050405020304" pitchFamily="18" charset="0"/>
                <a:cs typeface="Times New Roman" panose="02020603050405020304" pitchFamily="18" charset="0"/>
              </a:rPr>
              <a:t>regolith</a:t>
            </a:r>
            <a:r>
              <a:rPr lang="en-GB" sz="1400" dirty="0">
                <a:solidFill>
                  <a:srgbClr val="0070C0"/>
                </a:solidFill>
                <a:latin typeface="Times New Roman" panose="02020603050405020304" pitchFamily="18" charset="0"/>
                <a:cs typeface="Times New Roman" panose="02020603050405020304" pitchFamily="18" charset="0"/>
              </a:rPr>
              <a:t> forming smaller overland flow and lower sediment erosion rate, thereby creating a higher relief at steady-state and steeper valley </a:t>
            </a:r>
            <a:r>
              <a:rPr lang="en-GB" sz="1400" dirty="0" smtClean="0">
                <a:solidFill>
                  <a:srgbClr val="0070C0"/>
                </a:solidFill>
                <a:latin typeface="Times New Roman" panose="02020603050405020304" pitchFamily="18" charset="0"/>
                <a:cs typeface="Times New Roman" panose="02020603050405020304" pitchFamily="18" charset="0"/>
              </a:rPr>
              <a:t>walls (</a:t>
            </a:r>
            <a:r>
              <a:rPr lang="en-GB" sz="1400" b="1" dirty="0" smtClean="0">
                <a:solidFill>
                  <a:srgbClr val="0070C0"/>
                </a:solidFill>
                <a:latin typeface="Times New Roman" panose="02020603050405020304" pitchFamily="18" charset="0"/>
                <a:cs typeface="Times New Roman" panose="02020603050405020304" pitchFamily="18" charset="0"/>
              </a:rPr>
              <a:t>Solid line: with groundwater; Dash line: Without groundwater</a:t>
            </a:r>
            <a:r>
              <a:rPr lang="en-GB" sz="1400" dirty="0" smtClean="0">
                <a:solidFill>
                  <a:srgbClr val="0070C0"/>
                </a:solidFill>
                <a:latin typeface="Times New Roman" panose="02020603050405020304" pitchFamily="18" charset="0"/>
                <a:cs typeface="Times New Roman" panose="02020603050405020304" pitchFamily="18" charset="0"/>
              </a:rPr>
              <a:t>)</a:t>
            </a:r>
            <a:r>
              <a:rPr lang="en-US" sz="1400" dirty="0" smtClean="0">
                <a:solidFill>
                  <a:srgbClr val="0070C0"/>
                </a:solidFill>
                <a:latin typeface="Times New Roman" panose="02020603050405020304" pitchFamily="18" charset="0"/>
                <a:cs typeface="Times New Roman" panose="02020603050405020304" pitchFamily="18" charset="0"/>
              </a:rPr>
              <a:t>. </a:t>
            </a:r>
            <a:endParaRPr lang="en-GB" sz="1400" dirty="0">
              <a:solidFill>
                <a:srgbClr val="0070C0"/>
              </a:solidFill>
              <a:latin typeface="Times New Roman" panose="02020603050405020304" pitchFamily="18" charset="0"/>
              <a:cs typeface="Times New Roman" panose="02020603050405020304" pitchFamily="18" charset="0"/>
            </a:endParaRPr>
          </a:p>
        </p:txBody>
      </p:sp>
      <p:sp>
        <p:nvSpPr>
          <p:cNvPr id="7" name="Rectangle 6"/>
          <p:cNvSpPr/>
          <p:nvPr/>
        </p:nvSpPr>
        <p:spPr>
          <a:xfrm>
            <a:off x="76200" y="533399"/>
            <a:ext cx="3124200" cy="6198751"/>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496056" y="530423"/>
            <a:ext cx="2883830" cy="307777"/>
          </a:xfrm>
          <a:prstGeom prst="rect">
            <a:avLst/>
          </a:prstGeom>
        </p:spPr>
        <p:txBody>
          <a:bodyPr wrap="square">
            <a:spAutoFit/>
          </a:bodyPr>
          <a:lstStyle/>
          <a:p>
            <a:r>
              <a:rPr lang="en-US" sz="1400" b="1" dirty="0" smtClean="0">
                <a:latin typeface="Times New Roman" panose="02020603050405020304" pitchFamily="18" charset="0"/>
                <a:cs typeface="Times New Roman" panose="02020603050405020304" pitchFamily="18" charset="0"/>
              </a:rPr>
              <a:t>II. Application in SSHCZO</a:t>
            </a:r>
            <a:endParaRPr lang="en-US" sz="1400" b="1" dirty="0">
              <a:latin typeface="Times New Roman" panose="02020603050405020304" pitchFamily="18" charset="0"/>
              <a:cs typeface="Times New Roman" panose="02020603050405020304" pitchFamily="18" charset="0"/>
            </a:endParaRPr>
          </a:p>
        </p:txBody>
      </p:sp>
      <p:sp>
        <p:nvSpPr>
          <p:cNvPr id="36" name="Rectangle 35"/>
          <p:cNvSpPr/>
          <p:nvPr/>
        </p:nvSpPr>
        <p:spPr>
          <a:xfrm>
            <a:off x="3343656" y="533399"/>
            <a:ext cx="5724144" cy="6198751"/>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p:cNvPicPr>
            <a:picLocks noChangeAspect="1"/>
          </p:cNvPicPr>
          <p:nvPr/>
        </p:nvPicPr>
        <p:blipFill rotWithShape="1">
          <a:blip r:embed="rId5" cstate="print">
            <a:extLst>
              <a:ext uri="{28A0092B-C50C-407E-A947-70E740481C1C}">
                <a14:useLocalDpi xmlns:a14="http://schemas.microsoft.com/office/drawing/2010/main" val="0"/>
              </a:ext>
            </a:extLst>
          </a:blip>
          <a:srcRect l="4443" r="6484"/>
          <a:stretch/>
        </p:blipFill>
        <p:spPr>
          <a:xfrm>
            <a:off x="3477006" y="838200"/>
            <a:ext cx="2647176" cy="1524000"/>
          </a:xfrm>
          <a:prstGeom prst="rect">
            <a:avLst/>
          </a:prstGeom>
        </p:spPr>
      </p:pic>
      <p:sp>
        <p:nvSpPr>
          <p:cNvPr id="8" name="Rectangle 7"/>
          <p:cNvSpPr/>
          <p:nvPr/>
        </p:nvSpPr>
        <p:spPr>
          <a:xfrm>
            <a:off x="6205727" y="933271"/>
            <a:ext cx="2738247" cy="1200329"/>
          </a:xfrm>
          <a:prstGeom prst="rect">
            <a:avLst/>
          </a:prstGeom>
        </p:spPr>
        <p:txBody>
          <a:bodyPr wrap="square">
            <a:spAutoFit/>
          </a:bodyPr>
          <a:lstStyle/>
          <a:p>
            <a:pPr algn="just">
              <a:lnSpc>
                <a:spcPct val="150000"/>
              </a:lnSpc>
              <a:spcBef>
                <a:spcPts val="600"/>
              </a:spcBef>
              <a:spcAft>
                <a:spcPts val="600"/>
              </a:spcAft>
            </a:pPr>
            <a:r>
              <a:rPr lang="en-US" sz="1200" dirty="0">
                <a:solidFill>
                  <a:srgbClr val="0070C0"/>
                </a:solidFill>
                <a:latin typeface="Times New Roman" panose="02020603050405020304" pitchFamily="18" charset="0"/>
                <a:cs typeface="Times New Roman" panose="02020603050405020304" pitchFamily="18" charset="0"/>
              </a:rPr>
              <a:t>The </a:t>
            </a:r>
            <a:r>
              <a:rPr lang="en-US" sz="1200" b="1" dirty="0">
                <a:solidFill>
                  <a:srgbClr val="0070C0"/>
                </a:solidFill>
                <a:latin typeface="Times New Roman" panose="02020603050405020304" pitchFamily="18" charset="0"/>
                <a:cs typeface="Times New Roman" panose="02020603050405020304" pitchFamily="18" charset="0"/>
              </a:rPr>
              <a:t>diffusion flux </a:t>
            </a:r>
            <a:r>
              <a:rPr lang="en-US" sz="1200" dirty="0">
                <a:solidFill>
                  <a:srgbClr val="0070C0"/>
                </a:solidFill>
                <a:latin typeface="Times New Roman" panose="02020603050405020304" pitchFamily="18" charset="0"/>
                <a:cs typeface="Times New Roman" panose="02020603050405020304" pitchFamily="18" charset="0"/>
              </a:rPr>
              <a:t>is higher at the South-facing slope and lower at the North-facing </a:t>
            </a:r>
            <a:r>
              <a:rPr lang="en-US" sz="1200" dirty="0" smtClean="0">
                <a:solidFill>
                  <a:srgbClr val="0070C0"/>
                </a:solidFill>
                <a:latin typeface="Times New Roman" panose="02020603050405020304" pitchFamily="18" charset="0"/>
                <a:cs typeface="Times New Roman" panose="02020603050405020304" pitchFamily="18" charset="0"/>
              </a:rPr>
              <a:t>slope. Flux </a:t>
            </a:r>
            <a:r>
              <a:rPr lang="en-US" sz="1200" dirty="0">
                <a:solidFill>
                  <a:srgbClr val="0070C0"/>
                </a:solidFill>
                <a:latin typeface="Times New Roman" panose="02020603050405020304" pitchFamily="18" charset="0"/>
                <a:cs typeface="Times New Roman" panose="02020603050405020304" pitchFamily="18" charset="0"/>
              </a:rPr>
              <a:t>is higher at upstream and lower at </a:t>
            </a:r>
            <a:r>
              <a:rPr lang="en-US" sz="1200" dirty="0" smtClean="0">
                <a:solidFill>
                  <a:srgbClr val="0070C0"/>
                </a:solidFill>
                <a:latin typeface="Times New Roman" panose="02020603050405020304" pitchFamily="18" charset="0"/>
                <a:cs typeface="Times New Roman" panose="02020603050405020304" pitchFamily="18" charset="0"/>
              </a:rPr>
              <a:t>downstream.</a:t>
            </a:r>
            <a:endParaRPr lang="en-US" sz="1200" dirty="0">
              <a:solidFill>
                <a:srgbClr val="0070C0"/>
              </a:solidFill>
              <a:latin typeface="Times New Roman" panose="02020603050405020304" pitchFamily="18" charset="0"/>
              <a:cs typeface="Times New Roman" panose="02020603050405020304" pitchFamily="18" charset="0"/>
            </a:endParaRPr>
          </a:p>
        </p:txBody>
      </p:sp>
      <p:sp>
        <p:nvSpPr>
          <p:cNvPr id="9" name="Rectangle 8"/>
          <p:cNvSpPr/>
          <p:nvPr/>
        </p:nvSpPr>
        <p:spPr>
          <a:xfrm>
            <a:off x="3477006" y="838200"/>
            <a:ext cx="5466968" cy="1524000"/>
          </a:xfrm>
          <a:prstGeom prst="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Content Placeholder 4"/>
          <p:cNvPicPr>
            <a:picLocks noGrp="1" noChangeAspect="1"/>
          </p:cNvPicPr>
          <p:nvPr>
            <p:ph idx="1"/>
          </p:nvPr>
        </p:nvPicPr>
        <p:blipFill rotWithShape="1">
          <a:blip r:embed="rId6" cstate="print">
            <a:extLst>
              <a:ext uri="{28A0092B-C50C-407E-A947-70E740481C1C}">
                <a14:useLocalDpi xmlns:a14="http://schemas.microsoft.com/office/drawing/2010/main" val="0"/>
              </a:ext>
            </a:extLst>
          </a:blip>
          <a:srcRect l="5618" r="8255"/>
          <a:stretch/>
        </p:blipFill>
        <p:spPr>
          <a:xfrm>
            <a:off x="3472243" y="2438400"/>
            <a:ext cx="2651760" cy="1578845"/>
          </a:xfrm>
        </p:spPr>
      </p:pic>
      <p:sp>
        <p:nvSpPr>
          <p:cNvPr id="39" name="Rectangle 38"/>
          <p:cNvSpPr/>
          <p:nvPr/>
        </p:nvSpPr>
        <p:spPr>
          <a:xfrm>
            <a:off x="3472243" y="2438401"/>
            <a:ext cx="5466968" cy="1600199"/>
          </a:xfrm>
          <a:prstGeom prst="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6172200" y="2438400"/>
            <a:ext cx="2715018" cy="1477328"/>
          </a:xfrm>
          <a:prstGeom prst="rect">
            <a:avLst/>
          </a:prstGeom>
        </p:spPr>
        <p:txBody>
          <a:bodyPr wrap="square">
            <a:spAutoFit/>
          </a:bodyPr>
          <a:lstStyle/>
          <a:p>
            <a:pPr algn="just">
              <a:lnSpc>
                <a:spcPct val="150000"/>
              </a:lnSpc>
            </a:pPr>
            <a:r>
              <a:rPr lang="en-US" sz="1200" dirty="0" smtClean="0">
                <a:solidFill>
                  <a:srgbClr val="0070C0"/>
                </a:solidFill>
                <a:latin typeface="Times New Roman" panose="02020603050405020304" pitchFamily="18" charset="0"/>
                <a:cs typeface="Times New Roman" panose="02020603050405020304" pitchFamily="18" charset="0"/>
              </a:rPr>
              <a:t>No </a:t>
            </a:r>
            <a:r>
              <a:rPr lang="en-US" sz="1200" b="1" dirty="0" smtClean="0">
                <a:solidFill>
                  <a:srgbClr val="0070C0"/>
                </a:solidFill>
                <a:latin typeface="Times New Roman" panose="02020603050405020304" pitchFamily="18" charset="0"/>
                <a:cs typeface="Times New Roman" panose="02020603050405020304" pitchFamily="18" charset="0"/>
              </a:rPr>
              <a:t>Advection flux </a:t>
            </a:r>
            <a:r>
              <a:rPr lang="en-US" sz="1200" dirty="0" smtClean="0">
                <a:solidFill>
                  <a:srgbClr val="0070C0"/>
                </a:solidFill>
                <a:latin typeface="Times New Roman" panose="02020603050405020304" pitchFamily="18" charset="0"/>
                <a:cs typeface="Times New Roman" panose="02020603050405020304" pitchFamily="18" charset="0"/>
              </a:rPr>
              <a:t>at the ridge top. The flux rate is very small at middle and upstream. The fluxes on both side of hillslope is similar. The largest flux happens near the swales. </a:t>
            </a:r>
            <a:endParaRPr lang="en-US" sz="1200" dirty="0">
              <a:solidFill>
                <a:srgbClr val="0070C0"/>
              </a:solidFill>
              <a:latin typeface="Times New Roman" panose="02020603050405020304" pitchFamily="18" charset="0"/>
              <a:cs typeface="Times New Roman" panose="02020603050405020304" pitchFamily="18" charset="0"/>
            </a:endParaRPr>
          </a:p>
        </p:txBody>
      </p:sp>
      <p:pic>
        <p:nvPicPr>
          <p:cNvPr id="42" name="Picture 41"/>
          <p:cNvPicPr>
            <a:picLocks noChangeAspect="1"/>
          </p:cNvPicPr>
          <p:nvPr/>
        </p:nvPicPr>
        <p:blipFill rotWithShape="1">
          <a:blip r:embed="rId7" cstate="print">
            <a:extLst>
              <a:ext uri="{28A0092B-C50C-407E-A947-70E740481C1C}">
                <a14:useLocalDpi xmlns:a14="http://schemas.microsoft.com/office/drawing/2010/main" val="0"/>
              </a:ext>
            </a:extLst>
          </a:blip>
          <a:srcRect l="5706" r="6365"/>
          <a:stretch/>
        </p:blipFill>
        <p:spPr>
          <a:xfrm>
            <a:off x="6172200" y="4114800"/>
            <a:ext cx="2651760" cy="1545586"/>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15106" y="3997856"/>
            <a:ext cx="2609076" cy="1717144"/>
          </a:xfrm>
          <a:prstGeom prst="rect">
            <a:avLst/>
          </a:prstGeom>
        </p:spPr>
      </p:pic>
      <p:sp>
        <p:nvSpPr>
          <p:cNvPr id="45" name="Rectangle 44"/>
          <p:cNvSpPr/>
          <p:nvPr/>
        </p:nvSpPr>
        <p:spPr>
          <a:xfrm>
            <a:off x="3462718" y="4038600"/>
            <a:ext cx="5466968" cy="2590800"/>
          </a:xfrm>
          <a:prstGeom prst="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3515106" y="5638800"/>
            <a:ext cx="5247894" cy="1015663"/>
          </a:xfrm>
          <a:prstGeom prst="rect">
            <a:avLst/>
          </a:prstGeom>
        </p:spPr>
        <p:txBody>
          <a:bodyPr wrap="square">
            <a:spAutoFit/>
          </a:bodyPr>
          <a:lstStyle/>
          <a:p>
            <a:pPr algn="just"/>
            <a:r>
              <a:rPr lang="en-US" sz="1200" b="1" dirty="0" smtClean="0">
                <a:solidFill>
                  <a:srgbClr val="0070C0"/>
                </a:solidFill>
                <a:latin typeface="Times New Roman" panose="02020603050405020304" pitchFamily="18" charset="0"/>
                <a:cs typeface="Times New Roman" panose="02020603050405020304" pitchFamily="18" charset="0"/>
              </a:rPr>
              <a:t>Left: </a:t>
            </a:r>
            <a:r>
              <a:rPr lang="en-US" sz="1200" dirty="0" smtClean="0">
                <a:solidFill>
                  <a:srgbClr val="0070C0"/>
                </a:solidFill>
                <a:latin typeface="Times New Roman" panose="02020603050405020304" pitchFamily="18" charset="0"/>
                <a:cs typeface="Times New Roman" panose="02020603050405020304" pitchFamily="18" charset="0"/>
              </a:rPr>
              <a:t>The analytic solution of 1-D landscape at Steady state indicates that the hillslope is not sensitive to the change of tree-throw coefficient. </a:t>
            </a:r>
          </a:p>
          <a:p>
            <a:pPr algn="just"/>
            <a:r>
              <a:rPr lang="en-US" sz="1200" b="1" dirty="0" smtClean="0">
                <a:solidFill>
                  <a:srgbClr val="0070C0"/>
                </a:solidFill>
                <a:latin typeface="Times New Roman" panose="02020603050405020304" pitchFamily="18" charset="0"/>
                <a:cs typeface="Times New Roman" panose="02020603050405020304" pitchFamily="18" charset="0"/>
              </a:rPr>
              <a:t>Right: Tree-throw flux</a:t>
            </a:r>
            <a:r>
              <a:rPr lang="en-US" sz="1200" dirty="0" smtClean="0">
                <a:solidFill>
                  <a:srgbClr val="0070C0"/>
                </a:solidFill>
                <a:latin typeface="Times New Roman" panose="02020603050405020304" pitchFamily="18" charset="0"/>
                <a:cs typeface="Times New Roman" panose="02020603050405020304" pitchFamily="18" charset="0"/>
              </a:rPr>
              <a:t> rates are similar at the hillslopes and are in the same magnitude as diffusive flux. Therefore, it is important to consider tree-throw flux in calculating the total sediment transport.</a:t>
            </a:r>
            <a:endParaRPr lang="en-US" sz="12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020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44"/>
                                        </p:tgtEl>
                                        <p:attrNameLst>
                                          <p:attrName>style.visibility</p:attrName>
                                        </p:attrNameLst>
                                      </p:cBhvr>
                                      <p:to>
                                        <p:strVal val="visible"/>
                                      </p:to>
                                    </p:set>
                                    <p:anim calcmode="lin" valueType="num">
                                      <p:cBhvr additive="base">
                                        <p:cTn id="9" dur="500" fill="hold"/>
                                        <p:tgtEl>
                                          <p:spTgt spid="44"/>
                                        </p:tgtEl>
                                        <p:attrNameLst>
                                          <p:attrName>ppt_x</p:attrName>
                                        </p:attrNameLst>
                                      </p:cBhvr>
                                      <p:tavLst>
                                        <p:tav tm="0">
                                          <p:val>
                                            <p:strVal val="#ppt_x"/>
                                          </p:val>
                                        </p:tav>
                                        <p:tav tm="100000">
                                          <p:val>
                                            <p:strVal val="#ppt_x"/>
                                          </p:val>
                                        </p:tav>
                                      </p:tavLst>
                                    </p:anim>
                                    <p:anim calcmode="lin" valueType="num">
                                      <p:cBhvr additive="base">
                                        <p:cTn id="1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H2: Kaye Lab Updates - Lillian Hill</a:t>
            </a:r>
            <a:endParaRPr lang="en-US" dirty="0"/>
          </a:p>
        </p:txBody>
      </p:sp>
      <p:sp>
        <p:nvSpPr>
          <p:cNvPr id="5" name="Content Placeholder 4"/>
          <p:cNvSpPr>
            <a:spLocks noGrp="1"/>
          </p:cNvSpPr>
          <p:nvPr>
            <p:ph idx="1"/>
          </p:nvPr>
        </p:nvSpPr>
        <p:spPr/>
        <p:txBody>
          <a:bodyPr>
            <a:normAutofit fontScale="92500" lnSpcReduction="10000"/>
          </a:bodyPr>
          <a:lstStyle/>
          <a:p>
            <a:r>
              <a:rPr lang="en-US" dirty="0" smtClean="0"/>
              <a:t>Ground HOG:</a:t>
            </a:r>
          </a:p>
          <a:p>
            <a:pPr lvl="1"/>
            <a:r>
              <a:rPr lang="en-US" dirty="0" smtClean="0"/>
              <a:t>Garner Run – all equipment deployed (except for possibly lysimeters on LRRT)</a:t>
            </a:r>
          </a:p>
          <a:p>
            <a:pPr lvl="2"/>
            <a:r>
              <a:rPr lang="en-US" dirty="0" smtClean="0"/>
              <a:t>Data looks well and is following patterns (i.e. increases in CO</a:t>
            </a:r>
            <a:r>
              <a:rPr lang="en-US" baseline="-25000" dirty="0" smtClean="0"/>
              <a:t>2</a:t>
            </a:r>
            <a:r>
              <a:rPr lang="en-US" dirty="0" smtClean="0"/>
              <a:t> as you move deeper into soil profile, decreases in O</a:t>
            </a:r>
            <a:r>
              <a:rPr lang="en-US" baseline="-25000" dirty="0" smtClean="0"/>
              <a:t>2 </a:t>
            </a:r>
            <a:r>
              <a:rPr lang="en-US" dirty="0" smtClean="0"/>
              <a:t>as you move deeper into soil profile)</a:t>
            </a:r>
          </a:p>
          <a:p>
            <a:pPr lvl="3"/>
            <a:r>
              <a:rPr lang="en-US" dirty="0" smtClean="0"/>
              <a:t>Decision to be made about water collected from lysimeters (what to measure for)</a:t>
            </a:r>
          </a:p>
          <a:p>
            <a:pPr lvl="1"/>
            <a:r>
              <a:rPr lang="en-US" dirty="0" smtClean="0"/>
              <a:t>Shale Hills – TDRs, Gas Access Tubes and sensors deployed (working on quality checks)</a:t>
            </a:r>
          </a:p>
          <a:p>
            <a:pPr lvl="2"/>
            <a:r>
              <a:rPr lang="en-US" dirty="0" smtClean="0"/>
              <a:t>Working on programs for </a:t>
            </a:r>
            <a:r>
              <a:rPr lang="en-US" dirty="0" err="1" smtClean="0"/>
              <a:t>dataloggers</a:t>
            </a:r>
            <a:endParaRPr lang="en-US" dirty="0" smtClean="0"/>
          </a:p>
          <a:p>
            <a:pPr lvl="2"/>
            <a:r>
              <a:rPr lang="en-US" dirty="0" smtClean="0"/>
              <a:t>Maintenance </a:t>
            </a:r>
            <a:r>
              <a:rPr lang="en-US" smtClean="0"/>
              <a:t>on Lysimeters</a:t>
            </a:r>
            <a:endParaRPr lang="en-US" dirty="0"/>
          </a:p>
        </p:txBody>
      </p:sp>
    </p:spTree>
    <p:extLst>
      <p:ext uri="{BB962C8B-B14F-4D97-AF65-F5344CB8AC3E}">
        <p14:creationId xmlns:p14="http://schemas.microsoft.com/office/powerpoint/2010/main" val="12919582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1295400"/>
          </a:xfrm>
        </p:spPr>
        <p:txBody>
          <a:bodyPr>
            <a:normAutofit fontScale="90000"/>
          </a:bodyPr>
          <a:lstStyle/>
          <a:p>
            <a:r>
              <a:rPr lang="en-US" dirty="0" smtClean="0"/>
              <a:t/>
            </a:r>
            <a:br>
              <a:rPr lang="en-US" dirty="0" smtClean="0"/>
            </a:br>
            <a:r>
              <a:rPr lang="en-US" dirty="0"/>
              <a:t/>
            </a:r>
            <a:br>
              <a:rPr lang="en-US" dirty="0"/>
            </a:br>
            <a:r>
              <a:rPr lang="en-US" sz="3600" b="1" dirty="0" smtClean="0"/>
              <a:t>H2: Biogeochemistry Kaye Lab</a:t>
            </a:r>
            <a:br>
              <a:rPr lang="en-US" sz="3600" b="1" dirty="0" smtClean="0"/>
            </a:br>
            <a:r>
              <a:rPr lang="en-US" sz="3600" b="1" dirty="0" smtClean="0"/>
              <a:t>Julie Weitzman – PhD Candidate</a:t>
            </a:r>
            <a:r>
              <a:rPr lang="en-US" dirty="0" smtClean="0"/>
              <a:t/>
            </a:r>
            <a:br>
              <a:rPr lang="en-US" dirty="0" smtClean="0"/>
            </a:br>
            <a:r>
              <a:rPr lang="en-US" dirty="0" smtClean="0"/>
              <a:t/>
            </a:r>
            <a:br>
              <a:rPr lang="en-US" dirty="0" smtClean="0"/>
            </a:br>
            <a:endParaRPr lang="en-US" dirty="0"/>
          </a:p>
        </p:txBody>
      </p:sp>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6720" y="1094366"/>
            <a:ext cx="5767280" cy="5611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52400" y="1227921"/>
            <a:ext cx="3886200" cy="5401479"/>
          </a:xfrm>
          <a:prstGeom prst="rect">
            <a:avLst/>
          </a:prstGeom>
        </p:spPr>
        <p:txBody>
          <a:bodyPr wrap="square">
            <a:spAutoFit/>
          </a:bodyPr>
          <a:lstStyle/>
          <a:p>
            <a:r>
              <a:rPr lang="en-US" b="1" u="sng" dirty="0" smtClean="0">
                <a:latin typeface="Times New Roman" panose="02020603050405020304" pitchFamily="18" charset="0"/>
                <a:cs typeface="Times New Roman" panose="02020603050405020304" pitchFamily="18" charset="0"/>
              </a:rPr>
              <a:t>Mass Balance of N at Shale Hills</a:t>
            </a:r>
            <a:r>
              <a:rPr lang="en-US" dirty="0" smtClean="0">
                <a:latin typeface="Times New Roman" panose="02020603050405020304" pitchFamily="18" charset="0"/>
                <a:cs typeface="Times New Roman" panose="02020603050405020304" pitchFamily="18" charset="0"/>
              </a:rPr>
              <a:t> </a:t>
            </a:r>
          </a:p>
          <a:p>
            <a:endParaRPr lang="en-US" sz="1200"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Inorganic </a:t>
            </a:r>
            <a:r>
              <a:rPr lang="en-US" dirty="0">
                <a:latin typeface="Times New Roman" panose="02020603050405020304" pitchFamily="18" charset="0"/>
                <a:cs typeface="Times New Roman" panose="02020603050405020304" pitchFamily="18" charset="0"/>
              </a:rPr>
              <a:t>N inputs &gt; </a:t>
            </a:r>
            <a:r>
              <a:rPr lang="en-US" dirty="0" smtClean="0">
                <a:latin typeface="Times New Roman" panose="02020603050405020304" pitchFamily="18" charset="0"/>
                <a:cs typeface="Times New Roman" panose="02020603050405020304" pitchFamily="18" charset="0"/>
              </a:rPr>
              <a:t>outputs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~0.4 kg </a:t>
            </a:r>
            <a:r>
              <a:rPr lang="en-US" dirty="0" smtClean="0">
                <a:latin typeface="Times New Roman" panose="02020603050405020304" pitchFamily="18" charset="0"/>
                <a:cs typeface="Times New Roman" panose="02020603050405020304" pitchFamily="18" charset="0"/>
              </a:rPr>
              <a:t>N/ha/</a:t>
            </a:r>
            <a:r>
              <a:rPr lang="en-US" dirty="0" err="1" smtClean="0">
                <a:latin typeface="Times New Roman" panose="02020603050405020304" pitchFamily="18" charset="0"/>
                <a:cs typeface="Times New Roman" panose="02020603050405020304" pitchFamily="18" charset="0"/>
              </a:rPr>
              <a:t>yr</a:t>
            </a:r>
            <a:r>
              <a:rPr lang="en-US" dirty="0" smtClean="0">
                <a:latin typeface="Times New Roman" panose="02020603050405020304" pitchFamily="18" charset="0"/>
                <a:cs typeface="Times New Roman" panose="02020603050405020304" pitchFamily="18" charset="0"/>
              </a:rPr>
              <a:t> retained </a:t>
            </a:r>
            <a:r>
              <a:rPr lang="en-US" dirty="0">
                <a:latin typeface="Times New Roman" panose="02020603050405020304" pitchFamily="18" charset="0"/>
                <a:cs typeface="Times New Roman" panose="02020603050405020304" pitchFamily="18" charset="0"/>
              </a:rPr>
              <a:t>in the fall </a:t>
            </a:r>
            <a:endParaRPr lang="en-US" dirty="0" smtClean="0">
              <a:latin typeface="Times New Roman" panose="02020603050405020304" pitchFamily="18" charset="0"/>
              <a:cs typeface="Times New Roman" panose="02020603050405020304" pitchFamily="18" charset="0"/>
            </a:endParaRPr>
          </a:p>
          <a:p>
            <a:pPr algn="ctr"/>
            <a:r>
              <a:rPr lang="en-US" dirty="0" smtClean="0">
                <a:latin typeface="Times New Roman" panose="02020603050405020304" pitchFamily="18" charset="0"/>
                <a:cs typeface="Times New Roman" panose="02020603050405020304" pitchFamily="18" charset="0"/>
              </a:rPr>
              <a:t>vs</a:t>
            </a:r>
            <a:r>
              <a:rPr lang="en-US" dirty="0">
                <a:latin typeface="Times New Roman" panose="02020603050405020304" pitchFamily="18" charset="0"/>
                <a:cs typeface="Times New Roman" panose="02020603050405020304" pitchFamily="18" charset="0"/>
              </a:rPr>
              <a:t>. </a:t>
            </a:r>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1.1 kg </a:t>
            </a:r>
            <a:r>
              <a:rPr lang="en-US" dirty="0" smtClean="0">
                <a:latin typeface="Times New Roman" panose="02020603050405020304" pitchFamily="18" charset="0"/>
                <a:cs typeface="Times New Roman" panose="02020603050405020304" pitchFamily="18" charset="0"/>
              </a:rPr>
              <a:t>N/ha/</a:t>
            </a:r>
            <a:r>
              <a:rPr lang="en-US" dirty="0" err="1" smtClean="0">
                <a:latin typeface="Times New Roman" panose="02020603050405020304" pitchFamily="18" charset="0"/>
                <a:cs typeface="Times New Roman" panose="02020603050405020304" pitchFamily="18" charset="0"/>
              </a:rPr>
              <a:t>yr</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retained in the </a:t>
            </a:r>
            <a:r>
              <a:rPr lang="en-US" dirty="0" smtClean="0">
                <a:latin typeface="Times New Roman" panose="02020603050405020304" pitchFamily="18" charset="0"/>
                <a:cs typeface="Times New Roman" panose="02020603050405020304" pitchFamily="18" charset="0"/>
              </a:rPr>
              <a:t>spring</a:t>
            </a:r>
          </a:p>
          <a:p>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This </a:t>
            </a:r>
            <a:r>
              <a:rPr lang="en-US" dirty="0">
                <a:latin typeface="Times New Roman" panose="02020603050405020304" pitchFamily="18" charset="0"/>
                <a:cs typeface="Times New Roman" panose="02020603050405020304" pitchFamily="18" charset="0"/>
              </a:rPr>
              <a:t>suggests demand for available N </a:t>
            </a:r>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is </a:t>
            </a:r>
            <a:r>
              <a:rPr lang="en-US" dirty="0">
                <a:latin typeface="Times New Roman" panose="02020603050405020304" pitchFamily="18" charset="0"/>
                <a:cs typeface="Times New Roman" panose="02020603050405020304" pitchFamily="18" charset="0"/>
              </a:rPr>
              <a:t>high, and that Shale Hills is not yet </a:t>
            </a:r>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N-saturated</a:t>
            </a:r>
            <a:r>
              <a:rPr lang="en-US" dirty="0">
                <a:latin typeface="Times New Roman" panose="02020603050405020304" pitchFamily="18" charset="0"/>
                <a:cs typeface="Times New Roman" panose="02020603050405020304" pitchFamily="18" charset="0"/>
              </a:rPr>
              <a:t>, but, rather, is still </a:t>
            </a:r>
            <a:r>
              <a:rPr lang="en-US" dirty="0" smtClean="0">
                <a:latin typeface="Times New Roman" panose="02020603050405020304" pitchFamily="18" charset="0"/>
                <a:cs typeface="Times New Roman" panose="02020603050405020304" pitchFamily="18" charset="0"/>
              </a:rPr>
              <a:t>N-limited  </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Hypotheses currently being tested: </a:t>
            </a:r>
          </a:p>
          <a:p>
            <a:pPr marL="342900" indent="-342900">
              <a:buAutoNum type="arabicParenR"/>
            </a:pPr>
            <a:r>
              <a:rPr lang="en-US" dirty="0" smtClean="0">
                <a:latin typeface="Times New Roman" panose="02020603050405020304" pitchFamily="18" charset="0"/>
                <a:cs typeface="Times New Roman" panose="02020603050405020304" pitchFamily="18" charset="0"/>
              </a:rPr>
              <a:t>N </a:t>
            </a:r>
            <a:r>
              <a:rPr lang="en-US" dirty="0">
                <a:latin typeface="Times New Roman" panose="02020603050405020304" pitchFamily="18" charset="0"/>
                <a:cs typeface="Times New Roman" panose="02020603050405020304" pitchFamily="18" charset="0"/>
              </a:rPr>
              <a:t>is being retained in O-horizon </a:t>
            </a:r>
            <a:r>
              <a:rPr lang="en-US" dirty="0" smtClean="0">
                <a:latin typeface="Times New Roman" panose="02020603050405020304" pitchFamily="18" charset="0"/>
                <a:cs typeface="Times New Roman" panose="02020603050405020304" pitchFamily="18" charset="0"/>
              </a:rPr>
              <a:t>soils </a:t>
            </a:r>
          </a:p>
          <a:p>
            <a:pPr marL="342900" indent="-342900">
              <a:buAutoNum type="arabicParenR"/>
            </a:pPr>
            <a:r>
              <a:rPr lang="en-US" dirty="0" smtClean="0">
                <a:latin typeface="Times New Roman" panose="02020603050405020304" pitchFamily="18" charset="0"/>
                <a:cs typeface="Times New Roman" panose="02020603050405020304" pitchFamily="18" charset="0"/>
              </a:rPr>
              <a:t>N </a:t>
            </a:r>
            <a:r>
              <a:rPr lang="en-US" dirty="0">
                <a:latin typeface="Times New Roman" panose="02020603050405020304" pitchFamily="18" charset="0"/>
                <a:cs typeface="Times New Roman" panose="02020603050405020304" pitchFamily="18" charset="0"/>
              </a:rPr>
              <a:t>is being quickly taken up in </a:t>
            </a:r>
            <a:r>
              <a:rPr lang="en-US" dirty="0" smtClean="0">
                <a:latin typeface="Times New Roman" panose="02020603050405020304" pitchFamily="18" charset="0"/>
                <a:cs typeface="Times New Roman" panose="02020603050405020304" pitchFamily="18" charset="0"/>
              </a:rPr>
              <a:t>vegetation </a:t>
            </a:r>
          </a:p>
          <a:p>
            <a:pPr marL="342900" indent="-342900">
              <a:buAutoNum type="arabicParenR"/>
            </a:pPr>
            <a:r>
              <a:rPr lang="en-US" dirty="0" smtClean="0">
                <a:latin typeface="Times New Roman" panose="02020603050405020304" pitchFamily="18" charset="0"/>
                <a:cs typeface="Times New Roman" panose="02020603050405020304" pitchFamily="18" charset="0"/>
              </a:rPr>
              <a:t>N </a:t>
            </a:r>
            <a:r>
              <a:rPr lang="en-US" dirty="0">
                <a:latin typeface="Times New Roman" panose="02020603050405020304" pitchFamily="18" charset="0"/>
                <a:cs typeface="Times New Roman" panose="02020603050405020304" pitchFamily="18" charset="0"/>
              </a:rPr>
              <a:t>is leaving the system via DON </a:t>
            </a:r>
          </a:p>
        </p:txBody>
      </p:sp>
    </p:spTree>
    <p:extLst>
      <p:ext uri="{BB962C8B-B14F-4D97-AF65-F5344CB8AC3E}">
        <p14:creationId xmlns:p14="http://schemas.microsoft.com/office/powerpoint/2010/main" val="362169231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H3: CZO Project- Eissenstat group</a:t>
            </a:r>
            <a:endParaRPr lang="en-US" dirty="0"/>
          </a:p>
        </p:txBody>
      </p:sp>
      <p:sp>
        <p:nvSpPr>
          <p:cNvPr id="3" name="Content Placeholder 2"/>
          <p:cNvSpPr>
            <a:spLocks noGrp="1"/>
          </p:cNvSpPr>
          <p:nvPr>
            <p:ph idx="1"/>
          </p:nvPr>
        </p:nvSpPr>
        <p:spPr/>
        <p:txBody>
          <a:bodyPr>
            <a:normAutofit/>
          </a:bodyPr>
          <a:lstStyle/>
          <a:p>
            <a:r>
              <a:rPr lang="en-US" dirty="0" smtClean="0"/>
              <a:t>How does lithology affect or is affected by root traits and associated mycorrhizal fungi?</a:t>
            </a:r>
          </a:p>
          <a:p>
            <a:r>
              <a:rPr lang="en-US" dirty="0" smtClean="0"/>
              <a:t>How consistent are traits of a tree species among different sandstone sites or among different shale sites?  </a:t>
            </a:r>
          </a:p>
          <a:p>
            <a:r>
              <a:rPr lang="en-US" smtClean="0"/>
              <a:t>Are root </a:t>
            </a:r>
            <a:r>
              <a:rPr lang="en-US" dirty="0" smtClean="0"/>
              <a:t>and mycorrhizal fungal function similar for shallow and deep roots?</a:t>
            </a:r>
          </a:p>
          <a:p>
            <a:pPr marL="0" indent="0">
              <a:buNone/>
            </a:pPr>
            <a:endParaRPr lang="en-US" dirty="0"/>
          </a:p>
        </p:txBody>
      </p:sp>
    </p:spTree>
    <p:extLst>
      <p:ext uri="{BB962C8B-B14F-4D97-AF65-F5344CB8AC3E}">
        <p14:creationId xmlns:p14="http://schemas.microsoft.com/office/powerpoint/2010/main" val="334606380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H3: People</a:t>
            </a:r>
            <a:endParaRPr lang="en-US" dirty="0"/>
          </a:p>
        </p:txBody>
      </p:sp>
      <p:sp>
        <p:nvSpPr>
          <p:cNvPr id="3" name="Content Placeholder 2"/>
          <p:cNvSpPr>
            <a:spLocks noGrp="1"/>
          </p:cNvSpPr>
          <p:nvPr>
            <p:ph idx="1"/>
          </p:nvPr>
        </p:nvSpPr>
        <p:spPr/>
        <p:txBody>
          <a:bodyPr/>
          <a:lstStyle/>
          <a:p>
            <a:r>
              <a:rPr lang="en-US" dirty="0" smtClean="0"/>
              <a:t>Summer- REU student and RET trainee, Liza also helped</a:t>
            </a:r>
          </a:p>
          <a:p>
            <a:r>
              <a:rPr lang="en-US" dirty="0" smtClean="0"/>
              <a:t>Mapped roots at Garner run and sandstone and shale sites at Tuscarora forest</a:t>
            </a:r>
          </a:p>
          <a:p>
            <a:r>
              <a:rPr lang="en-US" dirty="0" smtClean="0"/>
              <a:t>Hope to identify roots and mycorrhizas as examine how deep roots differ from surface roots (led by Ismaiel Szink)</a:t>
            </a:r>
            <a:endParaRPr lang="en-US" dirty="0"/>
          </a:p>
        </p:txBody>
      </p:sp>
    </p:spTree>
    <p:extLst>
      <p:ext uri="{BB962C8B-B14F-4D97-AF65-F5344CB8AC3E}">
        <p14:creationId xmlns:p14="http://schemas.microsoft.com/office/powerpoint/2010/main" val="289307515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350962"/>
            <a:ext cx="8610600" cy="11171423"/>
          </a:xfrm>
          <a:prstGeom prst="rect">
            <a:avLst/>
          </a:prstGeom>
        </p:spPr>
      </p:pic>
      <p:sp>
        <p:nvSpPr>
          <p:cNvPr id="2" name="Title 1"/>
          <p:cNvSpPr>
            <a:spLocks noGrp="1"/>
          </p:cNvSpPr>
          <p:nvPr>
            <p:ph type="title"/>
          </p:nvPr>
        </p:nvSpPr>
        <p:spPr/>
        <p:txBody>
          <a:bodyPr>
            <a:normAutofit fontScale="90000"/>
          </a:bodyPr>
          <a:lstStyle/>
          <a:p>
            <a:r>
              <a:rPr lang="en-US" dirty="0" smtClean="0"/>
              <a:t>H3: Tuscarora Summer Results</a:t>
            </a:r>
            <a:br>
              <a:rPr lang="en-US" dirty="0" smtClean="0"/>
            </a:br>
            <a:r>
              <a:rPr lang="en-US" dirty="0" smtClean="0"/>
              <a:t>Root density with depth</a:t>
            </a:r>
            <a:endParaRPr lang="en-US" dirty="0"/>
          </a:p>
        </p:txBody>
      </p:sp>
    </p:spTree>
    <p:extLst>
      <p:ext uri="{BB962C8B-B14F-4D97-AF65-F5344CB8AC3E}">
        <p14:creationId xmlns:p14="http://schemas.microsoft.com/office/powerpoint/2010/main" val="32913317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rgbClr val="C00000"/>
                </a:solidFill>
              </a:rPr>
              <a:t>CZO Site Research</a:t>
            </a:r>
            <a:endParaRPr lang="en-US" dirty="0">
              <a:solidFill>
                <a:srgbClr val="C00000"/>
              </a:solidFill>
            </a:endParaRP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86517865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199" y="-152400"/>
            <a:ext cx="10213236" cy="7911225"/>
          </a:xfrm>
        </p:spPr>
      </p:pic>
      <p:sp>
        <p:nvSpPr>
          <p:cNvPr id="2" name="Title 1"/>
          <p:cNvSpPr>
            <a:spLocks noGrp="1"/>
          </p:cNvSpPr>
          <p:nvPr>
            <p:ph type="title"/>
          </p:nvPr>
        </p:nvSpPr>
        <p:spPr/>
        <p:txBody>
          <a:bodyPr>
            <a:normAutofit fontScale="90000"/>
          </a:bodyPr>
          <a:lstStyle/>
          <a:p>
            <a:r>
              <a:rPr lang="en-US" dirty="0" smtClean="0"/>
              <a:t>H3: Results cont.</a:t>
            </a:r>
            <a:br>
              <a:rPr lang="en-US" dirty="0" smtClean="0"/>
            </a:br>
            <a:r>
              <a:rPr lang="en-US" dirty="0" smtClean="0"/>
              <a:t>Relative root distribution</a:t>
            </a:r>
            <a:endParaRPr lang="en-US" dirty="0"/>
          </a:p>
        </p:txBody>
      </p:sp>
    </p:spTree>
    <p:extLst>
      <p:ext uri="{BB962C8B-B14F-4D97-AF65-F5344CB8AC3E}">
        <p14:creationId xmlns:p14="http://schemas.microsoft.com/office/powerpoint/2010/main" val="23587703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02729" y="152400"/>
            <a:ext cx="4383671" cy="4525963"/>
          </a:xfrm>
        </p:spPr>
      </p:pic>
      <p:sp>
        <p:nvSpPr>
          <p:cNvPr id="5" name="TextBox 4"/>
          <p:cNvSpPr txBox="1"/>
          <p:nvPr/>
        </p:nvSpPr>
        <p:spPr>
          <a:xfrm>
            <a:off x="762000" y="4876800"/>
            <a:ext cx="7620000" cy="1477328"/>
          </a:xfrm>
          <a:prstGeom prst="rect">
            <a:avLst/>
          </a:prstGeom>
          <a:noFill/>
        </p:spPr>
        <p:txBody>
          <a:bodyPr wrap="square" rtlCol="0">
            <a:spAutoFit/>
          </a:bodyPr>
          <a:lstStyle/>
          <a:p>
            <a:r>
              <a:rPr lang="en-US" dirty="0" smtClean="0"/>
              <a:t>H3:  Tree </a:t>
            </a:r>
            <a:r>
              <a:rPr lang="en-US" dirty="0"/>
              <a:t>xylem water and potential source water D2H and D18O compositions with an amount-weighted local meteoric water line (LMWL), including average groundwater, average mobile soil water, average bulk soil water by depth, and amount-weighted seasonal precipitation. Error bars represent mean standard error. Equation of weighted LMWL: y=8.4x +15.8.</a:t>
            </a:r>
          </a:p>
        </p:txBody>
      </p:sp>
      <p:sp>
        <p:nvSpPr>
          <p:cNvPr id="6" name="TextBox 5"/>
          <p:cNvSpPr txBox="1"/>
          <p:nvPr/>
        </p:nvSpPr>
        <p:spPr>
          <a:xfrm>
            <a:off x="5867400" y="3290621"/>
            <a:ext cx="3048000" cy="830997"/>
          </a:xfrm>
          <a:prstGeom prst="rect">
            <a:avLst/>
          </a:prstGeom>
          <a:noFill/>
        </p:spPr>
        <p:txBody>
          <a:bodyPr wrap="square" rtlCol="0">
            <a:spAutoFit/>
          </a:bodyPr>
          <a:lstStyle/>
          <a:p>
            <a:r>
              <a:rPr lang="en-US" sz="1200" dirty="0"/>
              <a:t>Gaines, K. P., et al., 2015.  Reliance on Shallow Soil Water in a Mixed-Hardwood Forest in Central Pennsylvania.  </a:t>
            </a:r>
            <a:r>
              <a:rPr lang="en-US" sz="1200" i="1" dirty="0"/>
              <a:t>Tree Physiology</a:t>
            </a:r>
            <a:r>
              <a:rPr lang="en-US" sz="1200" dirty="0"/>
              <a:t>.  Submitted.</a:t>
            </a:r>
          </a:p>
        </p:txBody>
      </p:sp>
    </p:spTree>
    <p:extLst>
      <p:ext uri="{BB962C8B-B14F-4D97-AF65-F5344CB8AC3E}">
        <p14:creationId xmlns:p14="http://schemas.microsoft.com/office/powerpoint/2010/main" val="194794888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H3: Vegetation Survey results</a:t>
            </a:r>
            <a:endParaRPr lang="en-US" dirty="0"/>
          </a:p>
        </p:txBody>
      </p:sp>
      <p:graphicFrame>
        <p:nvGraphicFramePr>
          <p:cNvPr id="4" name="Content Placeholder 3"/>
          <p:cNvGraphicFramePr>
            <a:graphicFrameLocks noGrp="1"/>
          </p:cNvGraphicFramePr>
          <p:nvPr>
            <p:ph idx="1"/>
            <p:extLst/>
          </p:nvPr>
        </p:nvGraphicFramePr>
        <p:xfrm>
          <a:off x="304800" y="1981198"/>
          <a:ext cx="8610600" cy="4267203"/>
        </p:xfrm>
        <a:graphic>
          <a:graphicData uri="http://schemas.openxmlformats.org/drawingml/2006/table">
            <a:tbl>
              <a:tblPr firstRow="1" firstCol="1" bandRow="1">
                <a:tableStyleId>{5C22544A-7EE6-4342-B048-85BDC9FD1C3A}</a:tableStyleId>
              </a:tblPr>
              <a:tblGrid>
                <a:gridCol w="832953"/>
                <a:gridCol w="858380"/>
                <a:gridCol w="986425"/>
                <a:gridCol w="1056042"/>
                <a:gridCol w="1160034"/>
                <a:gridCol w="2757783"/>
                <a:gridCol w="958983"/>
              </a:tblGrid>
              <a:tr h="1260355">
                <a:tc>
                  <a:txBody>
                    <a:bodyPr/>
                    <a:lstStyle/>
                    <a:p>
                      <a:pPr marL="0" marR="0">
                        <a:lnSpc>
                          <a:spcPct val="107000"/>
                        </a:lnSpc>
                        <a:spcBef>
                          <a:spcPts val="0"/>
                        </a:spcBef>
                        <a:spcAft>
                          <a:spcPts val="800"/>
                        </a:spcAft>
                      </a:pPr>
                      <a:r>
                        <a:rPr lang="en-US" sz="1400" dirty="0">
                          <a:effectLst/>
                        </a:rPr>
                        <a:t>Catena</a:t>
                      </a:r>
                      <a:endParaRPr lang="en-US" sz="1400" dirty="0">
                        <a:effectLst/>
                        <a:latin typeface="Calibri"/>
                        <a:ea typeface="Calibri"/>
                        <a:cs typeface="Times New Roman"/>
                      </a:endParaRPr>
                    </a:p>
                  </a:txBody>
                  <a:tcPr marL="68580" marR="68580" marT="0" marB="0"/>
                </a:tc>
                <a:tc>
                  <a:txBody>
                    <a:bodyPr/>
                    <a:lstStyle/>
                    <a:p>
                      <a:pPr marL="0" marR="0">
                        <a:lnSpc>
                          <a:spcPct val="107000"/>
                        </a:lnSpc>
                        <a:spcBef>
                          <a:spcPts val="0"/>
                        </a:spcBef>
                        <a:spcAft>
                          <a:spcPts val="800"/>
                        </a:spcAft>
                      </a:pPr>
                      <a:r>
                        <a:rPr lang="en-US" sz="1400" dirty="0" smtClean="0">
                          <a:effectLst/>
                        </a:rPr>
                        <a:t>Area </a:t>
                      </a:r>
                      <a:r>
                        <a:rPr lang="en-US" sz="1400" dirty="0">
                          <a:effectLst/>
                        </a:rPr>
                        <a:t>sampled (m2)</a:t>
                      </a:r>
                      <a:endParaRPr lang="en-US" sz="1400" dirty="0">
                        <a:effectLst/>
                        <a:latin typeface="Calibri"/>
                        <a:ea typeface="Calibri"/>
                        <a:cs typeface="Times New Roman"/>
                      </a:endParaRPr>
                    </a:p>
                  </a:txBody>
                  <a:tcPr marL="68580" marR="68580" marT="0" marB="0"/>
                </a:tc>
                <a:tc>
                  <a:txBody>
                    <a:bodyPr/>
                    <a:lstStyle/>
                    <a:p>
                      <a:pPr marL="0" marR="0">
                        <a:lnSpc>
                          <a:spcPct val="107000"/>
                        </a:lnSpc>
                        <a:spcBef>
                          <a:spcPts val="0"/>
                        </a:spcBef>
                        <a:spcAft>
                          <a:spcPts val="800"/>
                        </a:spcAft>
                      </a:pPr>
                      <a:r>
                        <a:rPr lang="en-US" sz="1400" dirty="0">
                          <a:effectLst/>
                        </a:rPr>
                        <a:t>Tree basal area (m2/ha)</a:t>
                      </a:r>
                      <a:endParaRPr lang="en-US" sz="1400" dirty="0">
                        <a:effectLst/>
                        <a:latin typeface="Calibri"/>
                        <a:ea typeface="Calibri"/>
                        <a:cs typeface="Times New Roman"/>
                      </a:endParaRPr>
                    </a:p>
                  </a:txBody>
                  <a:tcPr marL="68580" marR="68580" marT="0" marB="0"/>
                </a:tc>
                <a:tc>
                  <a:txBody>
                    <a:bodyPr/>
                    <a:lstStyle/>
                    <a:p>
                      <a:pPr marL="0" marR="0">
                        <a:lnSpc>
                          <a:spcPct val="107000"/>
                        </a:lnSpc>
                        <a:spcBef>
                          <a:spcPts val="0"/>
                        </a:spcBef>
                        <a:spcAft>
                          <a:spcPts val="800"/>
                        </a:spcAft>
                      </a:pPr>
                      <a:r>
                        <a:rPr lang="en-US" sz="1400">
                          <a:effectLst/>
                        </a:rPr>
                        <a:t>Tree density (stems/ha)</a:t>
                      </a:r>
                      <a:endParaRPr lang="en-US" sz="1400">
                        <a:effectLst/>
                        <a:latin typeface="Calibri"/>
                        <a:ea typeface="Calibri"/>
                        <a:cs typeface="Times New Roman"/>
                      </a:endParaRPr>
                    </a:p>
                  </a:txBody>
                  <a:tcPr marL="68580" marR="68580" marT="0" marB="0"/>
                </a:tc>
                <a:tc>
                  <a:txBody>
                    <a:bodyPr/>
                    <a:lstStyle/>
                    <a:p>
                      <a:pPr marL="0" marR="0">
                        <a:lnSpc>
                          <a:spcPct val="107000"/>
                        </a:lnSpc>
                        <a:spcBef>
                          <a:spcPts val="0"/>
                        </a:spcBef>
                        <a:spcAft>
                          <a:spcPts val="800"/>
                        </a:spcAft>
                      </a:pPr>
                      <a:r>
                        <a:rPr lang="en-US" sz="1400" dirty="0">
                          <a:effectLst/>
                        </a:rPr>
                        <a:t>Tree species richness </a:t>
                      </a:r>
                      <a:endParaRPr lang="en-US" sz="1400" dirty="0" smtClean="0">
                        <a:effectLst/>
                      </a:endParaRPr>
                    </a:p>
                    <a:p>
                      <a:pPr marL="0" marR="0">
                        <a:lnSpc>
                          <a:spcPct val="107000"/>
                        </a:lnSpc>
                        <a:spcBef>
                          <a:spcPts val="0"/>
                        </a:spcBef>
                        <a:spcAft>
                          <a:spcPts val="800"/>
                        </a:spcAft>
                      </a:pPr>
                      <a:r>
                        <a:rPr lang="en-US" sz="1400" dirty="0" smtClean="0">
                          <a:effectLst/>
                        </a:rPr>
                        <a:t>(# spp./ha</a:t>
                      </a:r>
                      <a:r>
                        <a:rPr lang="en-US" sz="1400" dirty="0">
                          <a:effectLst/>
                        </a:rPr>
                        <a:t>)</a:t>
                      </a:r>
                      <a:endParaRPr lang="en-US" sz="1400" dirty="0">
                        <a:effectLst/>
                        <a:latin typeface="Calibri"/>
                        <a:ea typeface="Calibri"/>
                        <a:cs typeface="Times New Roman"/>
                      </a:endParaRPr>
                    </a:p>
                  </a:txBody>
                  <a:tcPr marL="68580" marR="68580" marT="0" marB="0"/>
                </a:tc>
                <a:tc>
                  <a:txBody>
                    <a:bodyPr/>
                    <a:lstStyle/>
                    <a:p>
                      <a:pPr marL="0" marR="0">
                        <a:lnSpc>
                          <a:spcPct val="107000"/>
                        </a:lnSpc>
                        <a:spcBef>
                          <a:spcPts val="0"/>
                        </a:spcBef>
                        <a:spcAft>
                          <a:spcPts val="800"/>
                        </a:spcAft>
                      </a:pPr>
                      <a:r>
                        <a:rPr lang="en-US" sz="1400">
                          <a:effectLst/>
                        </a:rPr>
                        <a:t>Dominant tree species (% basal area; trees &gt;10 cm diameter at 1.57m height on trunk)</a:t>
                      </a:r>
                      <a:endParaRPr lang="en-US" sz="1400">
                        <a:effectLst/>
                        <a:latin typeface="Calibri"/>
                        <a:ea typeface="Calibri"/>
                        <a:cs typeface="Times New Roman"/>
                      </a:endParaRPr>
                    </a:p>
                  </a:txBody>
                  <a:tcPr marL="68580" marR="68580" marT="0" marB="0"/>
                </a:tc>
                <a:tc>
                  <a:txBody>
                    <a:bodyPr/>
                    <a:lstStyle/>
                    <a:p>
                      <a:pPr marL="0" marR="0">
                        <a:lnSpc>
                          <a:spcPct val="107000"/>
                        </a:lnSpc>
                        <a:spcBef>
                          <a:spcPts val="0"/>
                        </a:spcBef>
                        <a:spcAft>
                          <a:spcPts val="800"/>
                        </a:spcAft>
                      </a:pPr>
                      <a:r>
                        <a:rPr lang="en-US" sz="1400" dirty="0">
                          <a:effectLst/>
                        </a:rPr>
                        <a:t>% </a:t>
                      </a:r>
                      <a:r>
                        <a:rPr lang="en-US" sz="1400" dirty="0" smtClean="0">
                          <a:effectLst/>
                        </a:rPr>
                        <a:t>“exposed” rock</a:t>
                      </a:r>
                      <a:endParaRPr lang="en-US" sz="1400" dirty="0">
                        <a:effectLst/>
                        <a:latin typeface="Calibri"/>
                        <a:ea typeface="Calibri"/>
                        <a:cs typeface="Times New Roman"/>
                      </a:endParaRPr>
                    </a:p>
                  </a:txBody>
                  <a:tcPr marL="68580" marR="68580" marT="0" marB="0"/>
                </a:tc>
              </a:tr>
              <a:tr h="751712">
                <a:tc>
                  <a:txBody>
                    <a:bodyPr/>
                    <a:lstStyle/>
                    <a:p>
                      <a:pPr marL="0" marR="0">
                        <a:lnSpc>
                          <a:spcPct val="107000"/>
                        </a:lnSpc>
                        <a:spcBef>
                          <a:spcPts val="0"/>
                        </a:spcBef>
                        <a:spcAft>
                          <a:spcPts val="800"/>
                        </a:spcAft>
                      </a:pPr>
                      <a:r>
                        <a:rPr lang="en-US" sz="1400">
                          <a:effectLst/>
                        </a:rPr>
                        <a:t>LRRT</a:t>
                      </a:r>
                      <a:endParaRPr lang="en-US" sz="140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800"/>
                        </a:spcAft>
                      </a:pPr>
                      <a:r>
                        <a:rPr lang="en-US" sz="1400" dirty="0">
                          <a:effectLst/>
                        </a:rPr>
                        <a:t>1000</a:t>
                      </a:r>
                      <a:endParaRPr lang="en-US" sz="1400" dirty="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800"/>
                        </a:spcAft>
                      </a:pPr>
                      <a:r>
                        <a:rPr lang="en-US" sz="1400">
                          <a:effectLst/>
                        </a:rPr>
                        <a:t>25.3</a:t>
                      </a:r>
                      <a:endParaRPr lang="en-US" sz="140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800"/>
                        </a:spcAft>
                      </a:pPr>
                      <a:r>
                        <a:rPr lang="en-US" sz="1400">
                          <a:effectLst/>
                        </a:rPr>
                        <a:t>607</a:t>
                      </a:r>
                      <a:endParaRPr lang="en-US" sz="140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800"/>
                        </a:spcAft>
                      </a:pPr>
                      <a:r>
                        <a:rPr lang="en-US" sz="1400">
                          <a:effectLst/>
                        </a:rPr>
                        <a:t>9</a:t>
                      </a:r>
                      <a:endParaRPr lang="en-US" sz="1400">
                        <a:effectLst/>
                        <a:latin typeface="Calibri"/>
                        <a:ea typeface="Calibri"/>
                        <a:cs typeface="Times New Roman"/>
                      </a:endParaRPr>
                    </a:p>
                  </a:txBody>
                  <a:tcPr marL="68580" marR="68580" marT="0" marB="0"/>
                </a:tc>
                <a:tc>
                  <a:txBody>
                    <a:bodyPr/>
                    <a:lstStyle/>
                    <a:p>
                      <a:pPr marL="0" marR="0">
                        <a:lnSpc>
                          <a:spcPct val="107000"/>
                        </a:lnSpc>
                        <a:spcBef>
                          <a:spcPts val="0"/>
                        </a:spcBef>
                        <a:spcAft>
                          <a:spcPts val="800"/>
                        </a:spcAft>
                      </a:pPr>
                      <a:r>
                        <a:rPr lang="en-US" sz="1400" dirty="0" err="1">
                          <a:effectLst/>
                        </a:rPr>
                        <a:t>Quercus</a:t>
                      </a:r>
                      <a:r>
                        <a:rPr lang="en-US" sz="1400" dirty="0">
                          <a:effectLst/>
                        </a:rPr>
                        <a:t> </a:t>
                      </a:r>
                      <a:r>
                        <a:rPr lang="en-US" sz="1400" dirty="0" err="1">
                          <a:effectLst/>
                        </a:rPr>
                        <a:t>prinus</a:t>
                      </a:r>
                      <a:r>
                        <a:rPr lang="en-US" sz="1400" dirty="0">
                          <a:effectLst/>
                        </a:rPr>
                        <a:t> (44%), Acer </a:t>
                      </a:r>
                      <a:r>
                        <a:rPr lang="en-US" sz="1400" dirty="0" err="1">
                          <a:effectLst/>
                        </a:rPr>
                        <a:t>rubrum</a:t>
                      </a:r>
                      <a:r>
                        <a:rPr lang="en-US" sz="1400" dirty="0">
                          <a:effectLst/>
                        </a:rPr>
                        <a:t> (19%), </a:t>
                      </a:r>
                      <a:r>
                        <a:rPr lang="en-US" sz="1400" dirty="0" err="1">
                          <a:effectLst/>
                        </a:rPr>
                        <a:t>Pinus</a:t>
                      </a:r>
                      <a:r>
                        <a:rPr lang="en-US" sz="1400" dirty="0">
                          <a:effectLst/>
                        </a:rPr>
                        <a:t> </a:t>
                      </a:r>
                      <a:r>
                        <a:rPr lang="en-US" sz="1400" dirty="0" err="1">
                          <a:effectLst/>
                        </a:rPr>
                        <a:t>strobus</a:t>
                      </a:r>
                      <a:r>
                        <a:rPr lang="en-US" sz="1400" dirty="0">
                          <a:effectLst/>
                        </a:rPr>
                        <a:t> (19%), Nyssa </a:t>
                      </a:r>
                      <a:r>
                        <a:rPr lang="en-US" sz="1400" dirty="0" err="1">
                          <a:effectLst/>
                        </a:rPr>
                        <a:t>sylvatica</a:t>
                      </a:r>
                      <a:r>
                        <a:rPr lang="en-US" sz="1400" dirty="0">
                          <a:effectLst/>
                        </a:rPr>
                        <a:t> (12%) </a:t>
                      </a:r>
                      <a:endParaRPr lang="en-US" sz="1400" dirty="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800"/>
                        </a:spcAft>
                      </a:pPr>
                      <a:r>
                        <a:rPr lang="en-US" sz="1400" dirty="0">
                          <a:effectLst/>
                        </a:rPr>
                        <a:t>16</a:t>
                      </a:r>
                      <a:endParaRPr lang="en-US" sz="1400" dirty="0">
                        <a:effectLst/>
                        <a:latin typeface="Calibri"/>
                        <a:ea typeface="Calibri"/>
                        <a:cs typeface="Times New Roman"/>
                      </a:endParaRPr>
                    </a:p>
                  </a:txBody>
                  <a:tcPr marL="68580" marR="68580" marT="0" marB="0"/>
                </a:tc>
              </a:tr>
              <a:tr h="751712">
                <a:tc>
                  <a:txBody>
                    <a:bodyPr/>
                    <a:lstStyle/>
                    <a:p>
                      <a:pPr marL="0" marR="0">
                        <a:lnSpc>
                          <a:spcPct val="107000"/>
                        </a:lnSpc>
                        <a:spcBef>
                          <a:spcPts val="0"/>
                        </a:spcBef>
                        <a:spcAft>
                          <a:spcPts val="800"/>
                        </a:spcAft>
                      </a:pPr>
                      <a:r>
                        <a:rPr lang="en-US" sz="1400" dirty="0">
                          <a:effectLst/>
                        </a:rPr>
                        <a:t>LRMS</a:t>
                      </a:r>
                      <a:endParaRPr lang="en-US" sz="1400" dirty="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800"/>
                        </a:spcAft>
                      </a:pPr>
                      <a:r>
                        <a:rPr lang="en-US" sz="1400" dirty="0">
                          <a:effectLst/>
                        </a:rPr>
                        <a:t>1400</a:t>
                      </a:r>
                      <a:endParaRPr lang="en-US" sz="1400" dirty="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800"/>
                        </a:spcAft>
                      </a:pPr>
                      <a:r>
                        <a:rPr lang="en-US" sz="1400" dirty="0">
                          <a:effectLst/>
                        </a:rPr>
                        <a:t>25.1</a:t>
                      </a:r>
                      <a:endParaRPr lang="en-US" sz="1400" dirty="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800"/>
                        </a:spcAft>
                      </a:pPr>
                      <a:r>
                        <a:rPr lang="en-US" sz="1400" dirty="0">
                          <a:effectLst/>
                        </a:rPr>
                        <a:t>610</a:t>
                      </a:r>
                      <a:endParaRPr lang="en-US" sz="1400" dirty="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800"/>
                        </a:spcAft>
                      </a:pPr>
                      <a:r>
                        <a:rPr lang="en-US" sz="1400" dirty="0">
                          <a:effectLst/>
                        </a:rPr>
                        <a:t>9</a:t>
                      </a:r>
                      <a:endParaRPr lang="en-US" sz="1400" dirty="0">
                        <a:effectLst/>
                        <a:latin typeface="Calibri"/>
                        <a:ea typeface="Calibri"/>
                        <a:cs typeface="Times New Roman"/>
                      </a:endParaRPr>
                    </a:p>
                  </a:txBody>
                  <a:tcPr marL="68580" marR="68580" marT="0" marB="0"/>
                </a:tc>
                <a:tc>
                  <a:txBody>
                    <a:bodyPr/>
                    <a:lstStyle/>
                    <a:p>
                      <a:pPr marL="0" marR="0">
                        <a:lnSpc>
                          <a:spcPct val="107000"/>
                        </a:lnSpc>
                        <a:spcBef>
                          <a:spcPts val="0"/>
                        </a:spcBef>
                        <a:spcAft>
                          <a:spcPts val="800"/>
                        </a:spcAft>
                      </a:pPr>
                      <a:r>
                        <a:rPr lang="en-US" sz="1400" dirty="0" err="1">
                          <a:effectLst/>
                        </a:rPr>
                        <a:t>Betula</a:t>
                      </a:r>
                      <a:r>
                        <a:rPr lang="en-US" sz="1400" dirty="0">
                          <a:effectLst/>
                        </a:rPr>
                        <a:t> </a:t>
                      </a:r>
                      <a:r>
                        <a:rPr lang="en-US" sz="1400" dirty="0" err="1">
                          <a:effectLst/>
                        </a:rPr>
                        <a:t>lenta</a:t>
                      </a:r>
                      <a:r>
                        <a:rPr lang="en-US" sz="1400" dirty="0">
                          <a:effectLst/>
                        </a:rPr>
                        <a:t> (37%), </a:t>
                      </a:r>
                      <a:r>
                        <a:rPr lang="en-US" sz="1400" dirty="0" err="1">
                          <a:effectLst/>
                        </a:rPr>
                        <a:t>Quercus</a:t>
                      </a:r>
                      <a:r>
                        <a:rPr lang="en-US" sz="1400" dirty="0">
                          <a:effectLst/>
                        </a:rPr>
                        <a:t> </a:t>
                      </a:r>
                      <a:r>
                        <a:rPr lang="en-US" sz="1400" dirty="0" err="1">
                          <a:effectLst/>
                        </a:rPr>
                        <a:t>prinus</a:t>
                      </a:r>
                      <a:r>
                        <a:rPr lang="en-US" sz="1400" dirty="0">
                          <a:effectLst/>
                        </a:rPr>
                        <a:t> (21%), Nyssa </a:t>
                      </a:r>
                      <a:r>
                        <a:rPr lang="en-US" sz="1400" dirty="0" err="1">
                          <a:effectLst/>
                        </a:rPr>
                        <a:t>sylvatica</a:t>
                      </a:r>
                      <a:r>
                        <a:rPr lang="en-US" sz="1400" dirty="0">
                          <a:effectLst/>
                        </a:rPr>
                        <a:t> (15%), </a:t>
                      </a:r>
                      <a:r>
                        <a:rPr lang="en-US" sz="1400" dirty="0" err="1">
                          <a:effectLst/>
                        </a:rPr>
                        <a:t>Quercus</a:t>
                      </a:r>
                      <a:r>
                        <a:rPr lang="en-US" sz="1400" dirty="0">
                          <a:effectLst/>
                        </a:rPr>
                        <a:t> </a:t>
                      </a:r>
                      <a:r>
                        <a:rPr lang="en-US" sz="1400" dirty="0" err="1">
                          <a:effectLst/>
                        </a:rPr>
                        <a:t>rubra</a:t>
                      </a:r>
                      <a:r>
                        <a:rPr lang="en-US" sz="1400" dirty="0">
                          <a:effectLst/>
                        </a:rPr>
                        <a:t> (10%)</a:t>
                      </a:r>
                      <a:endParaRPr lang="en-US" sz="1400" dirty="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800"/>
                        </a:spcAft>
                      </a:pPr>
                      <a:r>
                        <a:rPr lang="en-US" sz="1400" dirty="0">
                          <a:effectLst/>
                        </a:rPr>
                        <a:t>28</a:t>
                      </a:r>
                      <a:endParaRPr lang="en-US" sz="1400" dirty="0">
                        <a:effectLst/>
                        <a:latin typeface="Calibri"/>
                        <a:ea typeface="Calibri"/>
                        <a:cs typeface="Times New Roman"/>
                      </a:endParaRPr>
                    </a:p>
                  </a:txBody>
                  <a:tcPr marL="68580" marR="68580" marT="0" marB="0"/>
                </a:tc>
              </a:tr>
              <a:tr h="751712">
                <a:tc>
                  <a:txBody>
                    <a:bodyPr/>
                    <a:lstStyle/>
                    <a:p>
                      <a:pPr marL="0" marR="0">
                        <a:lnSpc>
                          <a:spcPct val="107000"/>
                        </a:lnSpc>
                        <a:spcBef>
                          <a:spcPts val="0"/>
                        </a:spcBef>
                        <a:spcAft>
                          <a:spcPts val="800"/>
                        </a:spcAft>
                      </a:pPr>
                      <a:r>
                        <a:rPr lang="en-US" sz="1400" dirty="0">
                          <a:effectLst/>
                        </a:rPr>
                        <a:t>LRFS</a:t>
                      </a:r>
                      <a:endParaRPr lang="en-US" sz="1400" dirty="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800"/>
                        </a:spcAft>
                      </a:pPr>
                      <a:r>
                        <a:rPr lang="en-US" sz="1400" dirty="0">
                          <a:effectLst/>
                        </a:rPr>
                        <a:t>700</a:t>
                      </a:r>
                      <a:endParaRPr lang="en-US" sz="1400" dirty="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800"/>
                        </a:spcAft>
                      </a:pPr>
                      <a:r>
                        <a:rPr lang="en-US" sz="1400" dirty="0">
                          <a:effectLst/>
                        </a:rPr>
                        <a:t>24.6</a:t>
                      </a:r>
                      <a:endParaRPr lang="en-US" sz="1400" dirty="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800"/>
                        </a:spcAft>
                      </a:pPr>
                      <a:r>
                        <a:rPr lang="en-US" sz="1400" dirty="0">
                          <a:effectLst/>
                        </a:rPr>
                        <a:t>371</a:t>
                      </a:r>
                      <a:endParaRPr lang="en-US" sz="1400" dirty="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800"/>
                        </a:spcAft>
                      </a:pPr>
                      <a:r>
                        <a:rPr lang="en-US" sz="1400" dirty="0">
                          <a:effectLst/>
                        </a:rPr>
                        <a:t>20</a:t>
                      </a:r>
                      <a:endParaRPr lang="en-US" sz="1400" dirty="0">
                        <a:effectLst/>
                        <a:latin typeface="Calibri"/>
                        <a:ea typeface="Calibri"/>
                        <a:cs typeface="Times New Roman"/>
                      </a:endParaRPr>
                    </a:p>
                  </a:txBody>
                  <a:tcPr marL="68580" marR="68580" marT="0" marB="0"/>
                </a:tc>
                <a:tc>
                  <a:txBody>
                    <a:bodyPr/>
                    <a:lstStyle/>
                    <a:p>
                      <a:pPr marL="0" marR="0">
                        <a:lnSpc>
                          <a:spcPct val="107000"/>
                        </a:lnSpc>
                        <a:spcBef>
                          <a:spcPts val="0"/>
                        </a:spcBef>
                        <a:spcAft>
                          <a:spcPts val="800"/>
                        </a:spcAft>
                      </a:pPr>
                      <a:r>
                        <a:rPr lang="en-US" sz="1400" dirty="0" err="1">
                          <a:effectLst/>
                        </a:rPr>
                        <a:t>Quercus</a:t>
                      </a:r>
                      <a:r>
                        <a:rPr lang="en-US" sz="1400" dirty="0">
                          <a:effectLst/>
                        </a:rPr>
                        <a:t> </a:t>
                      </a:r>
                      <a:r>
                        <a:rPr lang="en-US" sz="1400" dirty="0" err="1">
                          <a:effectLst/>
                        </a:rPr>
                        <a:t>rubra</a:t>
                      </a:r>
                      <a:r>
                        <a:rPr lang="en-US" sz="1400" dirty="0">
                          <a:effectLst/>
                        </a:rPr>
                        <a:t> (26%), </a:t>
                      </a:r>
                      <a:r>
                        <a:rPr lang="en-US" sz="1400" dirty="0" err="1">
                          <a:effectLst/>
                        </a:rPr>
                        <a:t>Betula</a:t>
                      </a:r>
                      <a:r>
                        <a:rPr lang="en-US" sz="1400" dirty="0">
                          <a:effectLst/>
                        </a:rPr>
                        <a:t> </a:t>
                      </a:r>
                      <a:r>
                        <a:rPr lang="en-US" sz="1400" dirty="0" err="1">
                          <a:effectLst/>
                        </a:rPr>
                        <a:t>lenta</a:t>
                      </a:r>
                      <a:r>
                        <a:rPr lang="en-US" sz="1400" dirty="0">
                          <a:effectLst/>
                        </a:rPr>
                        <a:t> (23%), </a:t>
                      </a:r>
                      <a:r>
                        <a:rPr lang="en-US" sz="1400" dirty="0" err="1">
                          <a:effectLst/>
                        </a:rPr>
                        <a:t>Quercus</a:t>
                      </a:r>
                      <a:r>
                        <a:rPr lang="en-US" sz="1400" dirty="0">
                          <a:effectLst/>
                        </a:rPr>
                        <a:t> </a:t>
                      </a:r>
                      <a:r>
                        <a:rPr lang="en-US" sz="1400" dirty="0" err="1">
                          <a:effectLst/>
                        </a:rPr>
                        <a:t>prinus</a:t>
                      </a:r>
                      <a:r>
                        <a:rPr lang="en-US" sz="1400" dirty="0">
                          <a:effectLst/>
                        </a:rPr>
                        <a:t> (200%), Acer </a:t>
                      </a:r>
                      <a:r>
                        <a:rPr lang="en-US" sz="1400" dirty="0" err="1">
                          <a:effectLst/>
                        </a:rPr>
                        <a:t>rubrum</a:t>
                      </a:r>
                      <a:r>
                        <a:rPr lang="en-US" sz="1400" dirty="0">
                          <a:effectLst/>
                        </a:rPr>
                        <a:t> (14%)</a:t>
                      </a:r>
                      <a:endParaRPr lang="en-US" sz="1400" dirty="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800"/>
                        </a:spcAft>
                      </a:pPr>
                      <a:r>
                        <a:rPr lang="en-US" sz="1400" dirty="0">
                          <a:effectLst/>
                        </a:rPr>
                        <a:t>36</a:t>
                      </a:r>
                      <a:endParaRPr lang="en-US" sz="1400" dirty="0">
                        <a:effectLst/>
                        <a:latin typeface="Calibri"/>
                        <a:ea typeface="Calibri"/>
                        <a:cs typeface="Times New Roman"/>
                      </a:endParaRPr>
                    </a:p>
                  </a:txBody>
                  <a:tcPr marL="68580" marR="68580" marT="0" marB="0"/>
                </a:tc>
              </a:tr>
              <a:tr h="751712">
                <a:tc>
                  <a:txBody>
                    <a:bodyPr/>
                    <a:lstStyle/>
                    <a:p>
                      <a:pPr marL="0" marR="0">
                        <a:lnSpc>
                          <a:spcPct val="107000"/>
                        </a:lnSpc>
                        <a:spcBef>
                          <a:spcPts val="0"/>
                        </a:spcBef>
                        <a:spcAft>
                          <a:spcPts val="800"/>
                        </a:spcAft>
                      </a:pPr>
                      <a:r>
                        <a:rPr lang="en-US" sz="1400" dirty="0">
                          <a:effectLst/>
                        </a:rPr>
                        <a:t>TMMS</a:t>
                      </a:r>
                      <a:endParaRPr lang="en-US" sz="1400" dirty="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800"/>
                        </a:spcAft>
                      </a:pPr>
                      <a:r>
                        <a:rPr lang="en-US" sz="1400" dirty="0">
                          <a:effectLst/>
                        </a:rPr>
                        <a:t>1000</a:t>
                      </a:r>
                      <a:endParaRPr lang="en-US" sz="1400" dirty="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800"/>
                        </a:spcAft>
                      </a:pPr>
                      <a:r>
                        <a:rPr lang="en-US" sz="1400" dirty="0">
                          <a:effectLst/>
                        </a:rPr>
                        <a:t>18.5</a:t>
                      </a:r>
                      <a:endParaRPr lang="en-US" sz="1400" dirty="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800"/>
                        </a:spcAft>
                      </a:pPr>
                      <a:r>
                        <a:rPr lang="en-US" sz="1400" dirty="0">
                          <a:effectLst/>
                        </a:rPr>
                        <a:t>519</a:t>
                      </a:r>
                      <a:endParaRPr lang="en-US" sz="1400" dirty="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800"/>
                        </a:spcAft>
                      </a:pPr>
                      <a:r>
                        <a:rPr lang="en-US" sz="1400" dirty="0">
                          <a:effectLst/>
                        </a:rPr>
                        <a:t>9</a:t>
                      </a:r>
                      <a:endParaRPr lang="en-US" sz="1400" dirty="0">
                        <a:effectLst/>
                        <a:latin typeface="Calibri"/>
                        <a:ea typeface="Calibri"/>
                        <a:cs typeface="Times New Roman"/>
                      </a:endParaRPr>
                    </a:p>
                  </a:txBody>
                  <a:tcPr marL="68580" marR="68580" marT="0" marB="0"/>
                </a:tc>
                <a:tc>
                  <a:txBody>
                    <a:bodyPr/>
                    <a:lstStyle/>
                    <a:p>
                      <a:pPr marL="0" marR="0">
                        <a:lnSpc>
                          <a:spcPct val="107000"/>
                        </a:lnSpc>
                        <a:spcBef>
                          <a:spcPts val="0"/>
                        </a:spcBef>
                        <a:spcAft>
                          <a:spcPts val="800"/>
                        </a:spcAft>
                      </a:pPr>
                      <a:r>
                        <a:rPr lang="en-US" sz="1400" dirty="0">
                          <a:effectLst/>
                        </a:rPr>
                        <a:t>Acer </a:t>
                      </a:r>
                      <a:r>
                        <a:rPr lang="en-US" sz="1400" dirty="0" err="1">
                          <a:effectLst/>
                        </a:rPr>
                        <a:t>rubrum</a:t>
                      </a:r>
                      <a:r>
                        <a:rPr lang="en-US" sz="1400" dirty="0">
                          <a:effectLst/>
                        </a:rPr>
                        <a:t> (32%), </a:t>
                      </a:r>
                      <a:r>
                        <a:rPr lang="en-US" sz="1400" dirty="0" err="1">
                          <a:effectLst/>
                        </a:rPr>
                        <a:t>Betula</a:t>
                      </a:r>
                      <a:r>
                        <a:rPr lang="en-US" sz="1400" dirty="0">
                          <a:effectLst/>
                        </a:rPr>
                        <a:t> </a:t>
                      </a:r>
                      <a:r>
                        <a:rPr lang="en-US" sz="1400" dirty="0" err="1">
                          <a:effectLst/>
                        </a:rPr>
                        <a:t>lenta</a:t>
                      </a:r>
                      <a:r>
                        <a:rPr lang="en-US" sz="1400" dirty="0">
                          <a:effectLst/>
                        </a:rPr>
                        <a:t> (29%), Nyssa </a:t>
                      </a:r>
                      <a:r>
                        <a:rPr lang="en-US" sz="1400" dirty="0" err="1">
                          <a:effectLst/>
                        </a:rPr>
                        <a:t>sylvatica</a:t>
                      </a:r>
                      <a:r>
                        <a:rPr lang="en-US" sz="1400" dirty="0">
                          <a:effectLst/>
                        </a:rPr>
                        <a:t> (25%)</a:t>
                      </a:r>
                      <a:endParaRPr lang="en-US" sz="1400" dirty="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800"/>
                        </a:spcAft>
                      </a:pPr>
                      <a:r>
                        <a:rPr lang="en-US" sz="1400" dirty="0">
                          <a:effectLst/>
                        </a:rPr>
                        <a:t>34</a:t>
                      </a:r>
                      <a:endParaRPr lang="en-US" sz="14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288395455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3745230" cy="799440"/>
          </a:xfrm>
        </p:spPr>
        <p:txBody>
          <a:bodyPr/>
          <a:lstStyle/>
          <a:p>
            <a:r>
              <a:rPr lang="en-US" dirty="0" smtClean="0"/>
              <a:t>H3: Land Cover</a:t>
            </a:r>
            <a:endParaRPr lang="en-US" dirty="0"/>
          </a:p>
        </p:txBody>
      </p:sp>
      <p:pic>
        <p:nvPicPr>
          <p:cNvPr id="4" name="图片 5"/>
          <p:cNvPicPr/>
          <p:nvPr/>
        </p:nvPicPr>
        <p:blipFill rotWithShape="1">
          <a:blip r:embed="rId2">
            <a:extLst>
              <a:ext uri="{28A0092B-C50C-407E-A947-70E740481C1C}">
                <a14:useLocalDpi xmlns:a14="http://schemas.microsoft.com/office/drawing/2010/main" val="0"/>
              </a:ext>
            </a:extLst>
          </a:blip>
          <a:srcRect b="3605"/>
          <a:stretch/>
        </p:blipFill>
        <p:spPr bwMode="auto">
          <a:xfrm>
            <a:off x="0" y="838200"/>
            <a:ext cx="7433310" cy="6019800"/>
          </a:xfrm>
          <a:prstGeom prst="rect">
            <a:avLst/>
          </a:prstGeom>
          <a:ln>
            <a:noFill/>
          </a:ln>
          <a:extLst>
            <a:ext uri="{53640926-AAD7-44D8-BBD7-CCE9431645EC}">
              <a14:shadowObscured xmlns:a14="http://schemas.microsoft.com/office/drawing/2010/main"/>
            </a:ext>
          </a:extLst>
        </p:spPr>
      </p:pic>
      <p:graphicFrame>
        <p:nvGraphicFramePr>
          <p:cNvPr id="5" name="Table 4"/>
          <p:cNvGraphicFramePr>
            <a:graphicFrameLocks noGrp="1"/>
          </p:cNvGraphicFramePr>
          <p:nvPr>
            <p:extLst/>
          </p:nvPr>
        </p:nvGraphicFramePr>
        <p:xfrm>
          <a:off x="5029200" y="2019300"/>
          <a:ext cx="4016600" cy="1828800"/>
        </p:xfrm>
        <a:graphic>
          <a:graphicData uri="http://schemas.openxmlformats.org/drawingml/2006/table">
            <a:tbl>
              <a:tblPr firstRow="1" firstCol="1" bandRow="1">
                <a:tableStyleId>{0E3FDE45-AF77-4B5C-9715-49D594BDF05E}</a:tableStyleId>
              </a:tblPr>
              <a:tblGrid>
                <a:gridCol w="2436399"/>
                <a:gridCol w="1580201"/>
              </a:tblGrid>
              <a:tr h="182880">
                <a:tc>
                  <a:txBody>
                    <a:bodyPr/>
                    <a:lstStyle/>
                    <a:p>
                      <a:pPr marL="0" marR="0" algn="l">
                        <a:spcBef>
                          <a:spcPts val="0"/>
                        </a:spcBef>
                        <a:spcAft>
                          <a:spcPts val="0"/>
                        </a:spcAft>
                      </a:pPr>
                      <a:r>
                        <a:rPr lang="en-US" sz="2000" kern="100" dirty="0">
                          <a:effectLst/>
                        </a:rPr>
                        <a:t>Type</a:t>
                      </a:r>
                      <a:endParaRPr lang="en-US" sz="20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2000" kern="100" dirty="0" smtClean="0">
                          <a:effectLst/>
                        </a:rPr>
                        <a:t>Proportion</a:t>
                      </a:r>
                      <a:endParaRPr lang="en-US" sz="20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r>
              <a:tr h="182880">
                <a:tc>
                  <a:txBody>
                    <a:bodyPr/>
                    <a:lstStyle/>
                    <a:p>
                      <a:pPr marL="0" marR="0" algn="l">
                        <a:spcBef>
                          <a:spcPts val="0"/>
                        </a:spcBef>
                        <a:spcAft>
                          <a:spcPts val="0"/>
                        </a:spcAft>
                      </a:pPr>
                      <a:r>
                        <a:rPr lang="en-US" sz="2000" kern="0">
                          <a:effectLst/>
                        </a:rPr>
                        <a:t>Deciduous Forest</a:t>
                      </a:r>
                      <a:endParaRPr lang="en-US" sz="2000" kern="10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2000" kern="0">
                          <a:effectLst/>
                        </a:rPr>
                        <a:t>87.33%</a:t>
                      </a:r>
                      <a:endParaRPr lang="en-US" sz="2000" kern="10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r>
              <a:tr h="182880">
                <a:tc>
                  <a:txBody>
                    <a:bodyPr/>
                    <a:lstStyle/>
                    <a:p>
                      <a:pPr marL="0" marR="0" algn="l">
                        <a:spcBef>
                          <a:spcPts val="0"/>
                        </a:spcBef>
                        <a:spcAft>
                          <a:spcPts val="0"/>
                        </a:spcAft>
                      </a:pPr>
                      <a:r>
                        <a:rPr lang="en-US" sz="2000" kern="0">
                          <a:effectLst/>
                        </a:rPr>
                        <a:t>Developed, Open Space</a:t>
                      </a:r>
                      <a:endParaRPr lang="en-US" sz="2000" kern="10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2000" kern="0">
                          <a:effectLst/>
                        </a:rPr>
                        <a:t>2.88%</a:t>
                      </a:r>
                      <a:endParaRPr lang="en-US" sz="2000" kern="10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r>
              <a:tr h="182880">
                <a:tc>
                  <a:txBody>
                    <a:bodyPr/>
                    <a:lstStyle/>
                    <a:p>
                      <a:pPr marL="0" marR="0" algn="l">
                        <a:spcBef>
                          <a:spcPts val="0"/>
                        </a:spcBef>
                        <a:spcAft>
                          <a:spcPts val="0"/>
                        </a:spcAft>
                      </a:pPr>
                      <a:r>
                        <a:rPr lang="en-US" sz="2000" kern="0">
                          <a:effectLst/>
                        </a:rPr>
                        <a:t>Evergreen Forest</a:t>
                      </a:r>
                      <a:endParaRPr lang="en-US" sz="2000" kern="10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2000" kern="0">
                          <a:effectLst/>
                        </a:rPr>
                        <a:t>6.90%</a:t>
                      </a:r>
                      <a:endParaRPr lang="en-US" sz="2000" kern="10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r>
              <a:tr h="182880">
                <a:tc>
                  <a:txBody>
                    <a:bodyPr/>
                    <a:lstStyle/>
                    <a:p>
                      <a:pPr marL="0" marR="0" algn="l">
                        <a:spcBef>
                          <a:spcPts val="0"/>
                        </a:spcBef>
                        <a:spcAft>
                          <a:spcPts val="0"/>
                        </a:spcAft>
                      </a:pPr>
                      <a:r>
                        <a:rPr lang="en-US" sz="2000" kern="0" dirty="0">
                          <a:effectLst/>
                        </a:rPr>
                        <a:t>Mixed Forest</a:t>
                      </a:r>
                      <a:endParaRPr lang="en-US" sz="20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2000" kern="0" dirty="0">
                          <a:effectLst/>
                        </a:rPr>
                        <a:t>2.88%</a:t>
                      </a:r>
                      <a:endParaRPr lang="en-US" sz="20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r>
            </a:tbl>
          </a:graphicData>
        </a:graphic>
      </p:graphicFrame>
      <p:grpSp>
        <p:nvGrpSpPr>
          <p:cNvPr id="9" name="Group 8"/>
          <p:cNvGrpSpPr/>
          <p:nvPr/>
        </p:nvGrpSpPr>
        <p:grpSpPr>
          <a:xfrm>
            <a:off x="781459" y="1459716"/>
            <a:ext cx="4520242" cy="2619223"/>
            <a:chOff x="781459" y="1459716"/>
            <a:chExt cx="4520242" cy="2619223"/>
          </a:xfrm>
        </p:grpSpPr>
        <p:sp>
          <p:nvSpPr>
            <p:cNvPr id="3" name="Oval 2"/>
            <p:cNvSpPr/>
            <p:nvPr/>
          </p:nvSpPr>
          <p:spPr>
            <a:xfrm rot="19058211">
              <a:off x="781459" y="3768388"/>
              <a:ext cx="4520242" cy="31055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a:stCxn id="3" idx="6"/>
            </p:cNvCxnSpPr>
            <p:nvPr/>
          </p:nvCxnSpPr>
          <p:spPr>
            <a:xfrm flipH="1" flipV="1">
              <a:off x="4343400" y="1829048"/>
              <a:ext cx="368159" cy="571685"/>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093339" y="1459716"/>
              <a:ext cx="659219" cy="369332"/>
            </a:xfrm>
            <a:prstGeom prst="rect">
              <a:avLst/>
            </a:prstGeom>
            <a:noFill/>
          </p:spPr>
          <p:txBody>
            <a:bodyPr wrap="none" rtlCol="0">
              <a:spAutoFit/>
            </a:bodyPr>
            <a:lstStyle/>
            <a:p>
              <a:r>
                <a:rPr lang="en-US" altLang="zh-CN" dirty="0" smtClean="0">
                  <a:solidFill>
                    <a:schemeClr val="accent2"/>
                  </a:solidFill>
                </a:rPr>
                <a:t>Road</a:t>
              </a:r>
              <a:endParaRPr lang="en-US" dirty="0">
                <a:solidFill>
                  <a:schemeClr val="accent2"/>
                </a:solidFill>
              </a:endParaRPr>
            </a:p>
          </p:txBody>
        </p:sp>
      </p:grpSp>
    </p:spTree>
    <p:extLst>
      <p:ext uri="{BB962C8B-B14F-4D97-AF65-F5344CB8AC3E}">
        <p14:creationId xmlns:p14="http://schemas.microsoft.com/office/powerpoint/2010/main" val="30866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326" y="0"/>
            <a:ext cx="9179631" cy="6858000"/>
          </a:xfrm>
          <a:prstGeom prst="rect">
            <a:avLst/>
          </a:prstGeom>
        </p:spPr>
      </p:pic>
      <p:sp>
        <p:nvSpPr>
          <p:cNvPr id="3" name="TextBox 2"/>
          <p:cNvSpPr txBox="1"/>
          <p:nvPr/>
        </p:nvSpPr>
        <p:spPr>
          <a:xfrm>
            <a:off x="152400" y="609601"/>
            <a:ext cx="533400" cy="461665"/>
          </a:xfrm>
          <a:prstGeom prst="rect">
            <a:avLst/>
          </a:prstGeom>
          <a:noFill/>
        </p:spPr>
        <p:txBody>
          <a:bodyPr wrap="square" rtlCol="0">
            <a:spAutoFit/>
          </a:bodyPr>
          <a:lstStyle/>
          <a:p>
            <a:r>
              <a:rPr lang="en-US" sz="2400" b="1" dirty="0" smtClean="0"/>
              <a:t>H4</a:t>
            </a:r>
            <a:endParaRPr lang="en-US" sz="2400" b="1" dirty="0"/>
          </a:p>
        </p:txBody>
      </p:sp>
    </p:spTree>
    <p:extLst>
      <p:ext uri="{BB962C8B-B14F-4D97-AF65-F5344CB8AC3E}">
        <p14:creationId xmlns:p14="http://schemas.microsoft.com/office/powerpoint/2010/main" val="386220983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_1_2014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428" y="1640360"/>
            <a:ext cx="5316926" cy="5044092"/>
          </a:xfrm>
          <a:prstGeom prst="rect">
            <a:avLst/>
          </a:prstGeom>
        </p:spPr>
      </p:pic>
      <p:sp>
        <p:nvSpPr>
          <p:cNvPr id="5" name="Slide Number Placeholder 4"/>
          <p:cNvSpPr>
            <a:spLocks noGrp="1"/>
          </p:cNvSpPr>
          <p:nvPr>
            <p:ph type="sldNum" sz="quarter" idx="12"/>
          </p:nvPr>
        </p:nvSpPr>
        <p:spPr/>
        <p:txBody>
          <a:bodyPr/>
          <a:lstStyle/>
          <a:p>
            <a:fld id="{8EEA3B7E-638A-2342-ADFC-FB2BF2A91E24}" type="slidenum">
              <a:rPr lang="en-US" smtClean="0"/>
              <a:t>65</a:t>
            </a:fld>
            <a:endParaRPr lang="en-US"/>
          </a:p>
        </p:txBody>
      </p:sp>
      <p:sp>
        <p:nvSpPr>
          <p:cNvPr id="2" name="Title 1"/>
          <p:cNvSpPr>
            <a:spLocks noGrp="1"/>
          </p:cNvSpPr>
          <p:nvPr>
            <p:ph type="title"/>
          </p:nvPr>
        </p:nvSpPr>
        <p:spPr>
          <a:xfrm>
            <a:off x="82062" y="274638"/>
            <a:ext cx="8885292" cy="1143000"/>
          </a:xfrm>
        </p:spPr>
        <p:txBody>
          <a:bodyPr>
            <a:noAutofit/>
          </a:bodyPr>
          <a:lstStyle/>
          <a:p>
            <a:r>
              <a:rPr lang="en-US" sz="2800" dirty="0" smtClean="0">
                <a:solidFill>
                  <a:srgbClr val="000000"/>
                </a:solidFill>
                <a:latin typeface="Arial"/>
                <a:cs typeface="Arial"/>
              </a:rPr>
              <a:t>H5: Developing </a:t>
            </a:r>
            <a:r>
              <a:rPr lang="en-US" sz="2800" dirty="0" smtClean="0">
                <a:solidFill>
                  <a:srgbClr val="000000"/>
                </a:solidFill>
                <a:cs typeface="Arial"/>
              </a:rPr>
              <a:t>RT-Flux-PIHM: A </a:t>
            </a:r>
            <a:r>
              <a:rPr lang="en-US" sz="2800" dirty="0">
                <a:solidFill>
                  <a:srgbClr val="000000"/>
                </a:solidFill>
                <a:latin typeface="Arial"/>
                <a:cs typeface="Arial"/>
              </a:rPr>
              <a:t>Coupled Hydrological, Land Surface, </a:t>
            </a:r>
            <a:r>
              <a:rPr lang="en-US" sz="2800" dirty="0" smtClean="0">
                <a:solidFill>
                  <a:srgbClr val="000000"/>
                </a:solidFill>
                <a:latin typeface="Arial"/>
                <a:cs typeface="Arial"/>
              </a:rPr>
              <a:t>and </a:t>
            </a:r>
            <a:r>
              <a:rPr lang="en-US" sz="2800" dirty="0">
                <a:solidFill>
                  <a:srgbClr val="000000"/>
                </a:solidFill>
                <a:latin typeface="Arial"/>
                <a:cs typeface="Arial"/>
              </a:rPr>
              <a:t>Reactive Transport </a:t>
            </a:r>
            <a:r>
              <a:rPr lang="en-US" sz="2800" dirty="0" smtClean="0">
                <a:solidFill>
                  <a:srgbClr val="000000"/>
                </a:solidFill>
                <a:latin typeface="Arial"/>
                <a:cs typeface="Arial"/>
              </a:rPr>
              <a:t>Model</a:t>
            </a:r>
            <a:endParaRPr lang="en-US" sz="2800" dirty="0">
              <a:solidFill>
                <a:srgbClr val="000000"/>
              </a:solidFill>
              <a:latin typeface="Arial"/>
              <a:cs typeface="Arial"/>
            </a:endParaRPr>
          </a:p>
        </p:txBody>
      </p:sp>
      <p:grpSp>
        <p:nvGrpSpPr>
          <p:cNvPr id="8" name="Group 7"/>
          <p:cNvGrpSpPr/>
          <p:nvPr/>
        </p:nvGrpSpPr>
        <p:grpSpPr>
          <a:xfrm>
            <a:off x="469614" y="1948988"/>
            <a:ext cx="3594854" cy="3212130"/>
            <a:chOff x="1981200" y="12820683"/>
            <a:chExt cx="6127256" cy="4334312"/>
          </a:xfrm>
        </p:grpSpPr>
        <p:grpSp>
          <p:nvGrpSpPr>
            <p:cNvPr id="9" name="Group 8"/>
            <p:cNvGrpSpPr/>
            <p:nvPr/>
          </p:nvGrpSpPr>
          <p:grpSpPr>
            <a:xfrm>
              <a:off x="1981200" y="12820683"/>
              <a:ext cx="6127256" cy="4334312"/>
              <a:chOff x="3387955" y="8412270"/>
              <a:chExt cx="4770072" cy="3374264"/>
            </a:xfrm>
            <a:solidFill>
              <a:srgbClr val="558ED5"/>
            </a:solidFill>
          </p:grpSpPr>
          <p:sp>
            <p:nvSpPr>
              <p:cNvPr id="11" name="Rounded Rectangle 10"/>
              <p:cNvSpPr/>
              <p:nvPr/>
            </p:nvSpPr>
            <p:spPr>
              <a:xfrm>
                <a:off x="3387956" y="8412270"/>
                <a:ext cx="4190243" cy="1339402"/>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rgbClr val="000000"/>
                    </a:solidFill>
                    <a:latin typeface="Arial" panose="020B0604020202020204" pitchFamily="34" charset="0"/>
                    <a:cs typeface="Arial" panose="020B0604020202020204" pitchFamily="34" charset="0"/>
                  </a:rPr>
                  <a:t>Hydrologic, Land Surface Model</a:t>
                </a:r>
                <a:endParaRPr lang="en-US" sz="2800" dirty="0">
                  <a:solidFill>
                    <a:srgbClr val="000000"/>
                  </a:solidFill>
                  <a:latin typeface="Arial" panose="020B0604020202020204" pitchFamily="34" charset="0"/>
                  <a:cs typeface="Arial" panose="020B0604020202020204" pitchFamily="34" charset="0"/>
                </a:endParaRPr>
              </a:p>
            </p:txBody>
          </p:sp>
          <p:sp>
            <p:nvSpPr>
              <p:cNvPr id="12" name="Rounded Rectangle 11"/>
              <p:cNvSpPr/>
              <p:nvPr/>
            </p:nvSpPr>
            <p:spPr>
              <a:xfrm>
                <a:off x="3387955" y="10447132"/>
                <a:ext cx="4190245" cy="1339402"/>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rgbClr val="000000"/>
                    </a:solidFill>
                    <a:latin typeface="Arial" panose="020B0604020202020204" pitchFamily="34" charset="0"/>
                    <a:cs typeface="Arial" panose="020B0604020202020204" pitchFamily="34" charset="0"/>
                  </a:rPr>
                  <a:t>Reactive Transport </a:t>
                </a:r>
                <a:r>
                  <a:rPr lang="en-US" sz="2800" dirty="0" smtClean="0">
                    <a:solidFill>
                      <a:srgbClr val="000000"/>
                    </a:solidFill>
                    <a:latin typeface="Arial" panose="020B0604020202020204" pitchFamily="34" charset="0"/>
                    <a:cs typeface="Arial" panose="020B0604020202020204" pitchFamily="34" charset="0"/>
                  </a:rPr>
                  <a:t>Model</a:t>
                </a:r>
                <a:endParaRPr lang="en-US" sz="2800" dirty="0">
                  <a:solidFill>
                    <a:srgbClr val="000000"/>
                  </a:solidFill>
                  <a:latin typeface="Arial" panose="020B0604020202020204" pitchFamily="34" charset="0"/>
                  <a:cs typeface="Arial" panose="020B0604020202020204" pitchFamily="34" charset="0"/>
                </a:endParaRPr>
              </a:p>
            </p:txBody>
          </p:sp>
          <p:sp>
            <p:nvSpPr>
              <p:cNvPr id="13" name="Right Arrow 12"/>
              <p:cNvSpPr/>
              <p:nvPr/>
            </p:nvSpPr>
            <p:spPr>
              <a:xfrm>
                <a:off x="7495075" y="9718042"/>
                <a:ext cx="662952" cy="695459"/>
              </a:xfrm>
              <a:prstGeom prst="rightArrow">
                <a:avLst>
                  <a:gd name="adj1" fmla="val 42592"/>
                  <a:gd name="adj2"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srgbClr val="000000"/>
                  </a:solidFill>
                  <a:latin typeface="Arial" panose="020B0604020202020204" pitchFamily="34" charset="0"/>
                  <a:cs typeface="Arial" panose="020B0604020202020204" pitchFamily="34" charset="0"/>
                </a:endParaRPr>
              </a:p>
            </p:txBody>
          </p:sp>
        </p:grpSp>
        <p:sp>
          <p:nvSpPr>
            <p:cNvPr id="10" name="Plus 9"/>
            <p:cNvSpPr/>
            <p:nvPr/>
          </p:nvSpPr>
          <p:spPr>
            <a:xfrm>
              <a:off x="4152632" y="14472829"/>
              <a:ext cx="1039589" cy="1039589"/>
            </a:xfrm>
            <a:prstGeom prst="mathPlus">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srgbClr val="000000"/>
                </a:solidFill>
              </a:endParaRPr>
            </a:p>
          </p:txBody>
        </p:sp>
      </p:grpSp>
      <p:sp>
        <p:nvSpPr>
          <p:cNvPr id="15" name="TextBox 14"/>
          <p:cNvSpPr txBox="1"/>
          <p:nvPr/>
        </p:nvSpPr>
        <p:spPr>
          <a:xfrm>
            <a:off x="152400" y="5246522"/>
            <a:ext cx="3982406" cy="1200329"/>
          </a:xfrm>
          <a:prstGeom prst="rect">
            <a:avLst/>
          </a:prstGeom>
          <a:noFill/>
        </p:spPr>
        <p:txBody>
          <a:bodyPr wrap="square" rtlCol="0">
            <a:spAutoFit/>
          </a:bodyPr>
          <a:lstStyle/>
          <a:p>
            <a:r>
              <a:rPr lang="en-US" dirty="0" smtClean="0">
                <a:latin typeface="Helvetica"/>
                <a:cs typeface="Helvetica"/>
              </a:rPr>
              <a:t>Programmed in C, 10K lines of code, Operator splitting method, Gupta type TVD, Adaptive/ Local time stepping</a:t>
            </a:r>
            <a:endParaRPr lang="en-US" dirty="0">
              <a:latin typeface="Helvetica"/>
              <a:cs typeface="Helvetica"/>
            </a:endParaRPr>
          </a:p>
        </p:txBody>
      </p:sp>
      <p:sp>
        <p:nvSpPr>
          <p:cNvPr id="6" name="TextBox 5"/>
          <p:cNvSpPr txBox="1"/>
          <p:nvPr/>
        </p:nvSpPr>
        <p:spPr>
          <a:xfrm>
            <a:off x="4911970" y="6431270"/>
            <a:ext cx="3545432" cy="369332"/>
          </a:xfrm>
          <a:prstGeom prst="rect">
            <a:avLst/>
          </a:prstGeom>
          <a:noFill/>
        </p:spPr>
        <p:txBody>
          <a:bodyPr wrap="square" rtlCol="0">
            <a:spAutoFit/>
          </a:bodyPr>
          <a:lstStyle/>
          <a:p>
            <a:r>
              <a:rPr lang="en-US" dirty="0" smtClean="0"/>
              <a:t>Bao et al., submitted to WRR</a:t>
            </a:r>
            <a:endParaRPr lang="en-US" dirty="0"/>
          </a:p>
        </p:txBody>
      </p:sp>
    </p:spTree>
    <p:extLst>
      <p:ext uri="{BB962C8B-B14F-4D97-AF65-F5344CB8AC3E}">
        <p14:creationId xmlns:p14="http://schemas.microsoft.com/office/powerpoint/2010/main" val="395284728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extLst>
              <a:ext uri="{28A0092B-C50C-407E-A947-70E740481C1C}">
                <a14:useLocalDpi xmlns:a14="http://schemas.microsoft.com/office/drawing/2010/main" val="0"/>
              </a:ext>
            </a:extLst>
          </a:blip>
          <a:stretch>
            <a:fillRect/>
          </a:stretch>
        </p:blipFill>
        <p:spPr>
          <a:xfrm>
            <a:off x="855785" y="1195752"/>
            <a:ext cx="6916615" cy="5158156"/>
          </a:xfrm>
          <a:prstGeom prst="rect">
            <a:avLst/>
          </a:prstGeom>
        </p:spPr>
      </p:pic>
      <p:sp>
        <p:nvSpPr>
          <p:cNvPr id="3" name="Title 1"/>
          <p:cNvSpPr txBox="1">
            <a:spLocks/>
          </p:cNvSpPr>
          <p:nvPr/>
        </p:nvSpPr>
        <p:spPr>
          <a:xfrm>
            <a:off x="457200" y="192577"/>
            <a:ext cx="8229600" cy="1143000"/>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srgbClr val="000000"/>
                </a:solidFill>
                <a:latin typeface="Arial"/>
                <a:cs typeface="Arial"/>
              </a:rPr>
              <a:t>H5: Understanding </a:t>
            </a:r>
            <a:r>
              <a:rPr lang="en-US" sz="2800" dirty="0" err="1" smtClean="0">
                <a:solidFill>
                  <a:srgbClr val="000000"/>
                </a:solidFill>
                <a:latin typeface="Arial"/>
                <a:cs typeface="Arial"/>
              </a:rPr>
              <a:t>Hydrogeochemical</a:t>
            </a:r>
            <a:r>
              <a:rPr lang="en-US" sz="2800" dirty="0" smtClean="0">
                <a:solidFill>
                  <a:srgbClr val="000000"/>
                </a:solidFill>
                <a:latin typeface="Arial"/>
                <a:cs typeface="Arial"/>
              </a:rPr>
              <a:t> Coupling at the Watershed </a:t>
            </a:r>
            <a:r>
              <a:rPr lang="en-US" sz="2800" dirty="0">
                <a:solidFill>
                  <a:srgbClr val="000000"/>
                </a:solidFill>
                <a:latin typeface="Arial"/>
                <a:cs typeface="Arial"/>
              </a:rPr>
              <a:t>S</a:t>
            </a:r>
            <a:r>
              <a:rPr lang="en-US" sz="2800" dirty="0" smtClean="0">
                <a:solidFill>
                  <a:srgbClr val="000000"/>
                </a:solidFill>
                <a:latin typeface="Arial"/>
                <a:cs typeface="Arial"/>
              </a:rPr>
              <a:t>cale </a:t>
            </a:r>
            <a:endParaRPr lang="en-US" sz="2800" dirty="0">
              <a:solidFill>
                <a:srgbClr val="000000"/>
              </a:solidFill>
              <a:latin typeface="Arial"/>
              <a:cs typeface="Arial"/>
            </a:endParaRPr>
          </a:p>
        </p:txBody>
      </p:sp>
    </p:spTree>
    <p:extLst>
      <p:ext uri="{BB962C8B-B14F-4D97-AF65-F5344CB8AC3E}">
        <p14:creationId xmlns:p14="http://schemas.microsoft.com/office/powerpoint/2010/main" val="103004052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26666513"/>
              </p:ext>
            </p:extLst>
          </p:nvPr>
        </p:nvGraphicFramePr>
        <p:xfrm>
          <a:off x="5715000" y="107950"/>
          <a:ext cx="2956322" cy="6642100"/>
        </p:xfrm>
        <a:graphic>
          <a:graphicData uri="http://schemas.openxmlformats.org/drawingml/2006/table">
            <a:tbl>
              <a:tblPr firstRow="1" bandRow="1">
                <a:tableStyleId>{5C22544A-7EE6-4342-B048-85BDC9FD1C3A}</a:tableStyleId>
              </a:tblPr>
              <a:tblGrid>
                <a:gridCol w="2346722"/>
                <a:gridCol w="609600"/>
              </a:tblGrid>
              <a:tr h="424180">
                <a:tc>
                  <a:txBody>
                    <a:bodyPr/>
                    <a:lstStyle/>
                    <a:p>
                      <a:r>
                        <a:rPr lang="en-US" dirty="0" smtClean="0"/>
                        <a:t>Chemistry @ all sites</a:t>
                      </a:r>
                      <a:endParaRPr lang="en-US" dirty="0"/>
                    </a:p>
                  </a:txBody>
                  <a:tcPr marL="68580" marR="68580"/>
                </a:tc>
                <a:tc>
                  <a:txBody>
                    <a:bodyPr/>
                    <a:lstStyle/>
                    <a:p>
                      <a:endParaRPr lang="en-US" dirty="0"/>
                    </a:p>
                  </a:txBody>
                  <a:tcPr marL="68580" marR="68580"/>
                </a:tc>
              </a:tr>
              <a:tr h="364465">
                <a:tc>
                  <a:txBody>
                    <a:bodyPr/>
                    <a:lstStyle/>
                    <a:p>
                      <a:r>
                        <a:rPr lang="en-US" dirty="0" smtClean="0"/>
                        <a:t>Temperature</a:t>
                      </a:r>
                      <a:endParaRPr lang="en-US" dirty="0"/>
                    </a:p>
                  </a:txBody>
                  <a:tcPr marL="68580" marR="68580"/>
                </a:tc>
                <a:tc>
                  <a:txBody>
                    <a:bodyPr/>
                    <a:lstStyle/>
                    <a:p>
                      <a:r>
                        <a:rPr lang="en-US" dirty="0" smtClean="0"/>
                        <a:t>F</a:t>
                      </a:r>
                      <a:endParaRPr lang="en-US" dirty="0"/>
                    </a:p>
                  </a:txBody>
                  <a:tcPr marL="68580" marR="68580"/>
                </a:tc>
              </a:tr>
              <a:tr h="364465">
                <a:tc>
                  <a:txBody>
                    <a:bodyPr/>
                    <a:lstStyle/>
                    <a:p>
                      <a:r>
                        <a:rPr lang="en-US" dirty="0" smtClean="0"/>
                        <a:t>pH</a:t>
                      </a:r>
                      <a:endParaRPr lang="en-US" dirty="0"/>
                    </a:p>
                  </a:txBody>
                  <a:tcPr marL="68580" marR="68580"/>
                </a:tc>
                <a:tc>
                  <a:txBody>
                    <a:bodyPr/>
                    <a:lstStyle/>
                    <a:p>
                      <a:r>
                        <a:rPr lang="en-US" dirty="0" smtClean="0"/>
                        <a:t>Cl</a:t>
                      </a:r>
                      <a:endParaRPr lang="en-US" dirty="0"/>
                    </a:p>
                  </a:txBody>
                  <a:tcPr marL="68580" marR="68580"/>
                </a:tc>
              </a:tr>
              <a:tr h="364465">
                <a:tc>
                  <a:txBody>
                    <a:bodyPr/>
                    <a:lstStyle/>
                    <a:p>
                      <a:r>
                        <a:rPr lang="en-US" dirty="0" smtClean="0"/>
                        <a:t>DO</a:t>
                      </a:r>
                      <a:endParaRPr lang="en-US" dirty="0"/>
                    </a:p>
                  </a:txBody>
                  <a:tcPr marL="68580" marR="68580"/>
                </a:tc>
                <a:tc>
                  <a:txBody>
                    <a:bodyPr/>
                    <a:lstStyle/>
                    <a:p>
                      <a:r>
                        <a:rPr lang="en-US" dirty="0" smtClean="0"/>
                        <a:t>SO4</a:t>
                      </a:r>
                      <a:endParaRPr lang="en-US" dirty="0"/>
                    </a:p>
                  </a:txBody>
                  <a:tcPr marL="68580" marR="68580"/>
                </a:tc>
              </a:tr>
              <a:tr h="364465">
                <a:tc>
                  <a:txBody>
                    <a:bodyPr/>
                    <a:lstStyle/>
                    <a:p>
                      <a:r>
                        <a:rPr lang="en-US" dirty="0" smtClean="0"/>
                        <a:t>SPC</a:t>
                      </a:r>
                      <a:endParaRPr lang="en-US" dirty="0"/>
                    </a:p>
                  </a:txBody>
                  <a:tcPr marL="68580" marR="68580"/>
                </a:tc>
                <a:tc>
                  <a:txBody>
                    <a:bodyPr/>
                    <a:lstStyle/>
                    <a:p>
                      <a:r>
                        <a:rPr lang="en-US" dirty="0" smtClean="0"/>
                        <a:t>NO3</a:t>
                      </a:r>
                      <a:endParaRPr lang="en-US" dirty="0"/>
                    </a:p>
                  </a:txBody>
                  <a:tcPr marL="68580" marR="68580"/>
                </a:tc>
              </a:tr>
              <a:tr h="364465">
                <a:tc>
                  <a:txBody>
                    <a:bodyPr/>
                    <a:lstStyle/>
                    <a:p>
                      <a:r>
                        <a:rPr lang="en-US" dirty="0" smtClean="0"/>
                        <a:t>TDS</a:t>
                      </a:r>
                      <a:endParaRPr lang="en-US" dirty="0"/>
                    </a:p>
                  </a:txBody>
                  <a:tcPr marL="68580" marR="68580"/>
                </a:tc>
                <a:tc>
                  <a:txBody>
                    <a:bodyPr/>
                    <a:lstStyle/>
                    <a:p>
                      <a:r>
                        <a:rPr lang="en-US" dirty="0" smtClean="0"/>
                        <a:t>Al</a:t>
                      </a:r>
                      <a:endParaRPr lang="en-US" dirty="0"/>
                    </a:p>
                  </a:txBody>
                  <a:tcPr marL="68580" marR="68580"/>
                </a:tc>
              </a:tr>
              <a:tr h="364465">
                <a:tc>
                  <a:txBody>
                    <a:bodyPr/>
                    <a:lstStyle/>
                    <a:p>
                      <a:r>
                        <a:rPr lang="en-US" dirty="0" smtClean="0"/>
                        <a:t>ORP</a:t>
                      </a:r>
                      <a:endParaRPr lang="en-US" dirty="0"/>
                    </a:p>
                  </a:txBody>
                  <a:tcPr marL="68580" marR="68580"/>
                </a:tc>
                <a:tc>
                  <a:txBody>
                    <a:bodyPr/>
                    <a:lstStyle/>
                    <a:p>
                      <a:r>
                        <a:rPr lang="en-US" dirty="0" smtClean="0"/>
                        <a:t>Ca</a:t>
                      </a:r>
                      <a:endParaRPr lang="en-US" dirty="0"/>
                    </a:p>
                  </a:txBody>
                  <a:tcPr marL="68580" marR="68580"/>
                </a:tc>
              </a:tr>
              <a:tr h="364465">
                <a:tc>
                  <a:txBody>
                    <a:bodyPr/>
                    <a:lstStyle/>
                    <a:p>
                      <a:r>
                        <a:rPr lang="en-US" dirty="0" smtClean="0"/>
                        <a:t>Alkalinity</a:t>
                      </a:r>
                      <a:endParaRPr lang="en-US" dirty="0"/>
                    </a:p>
                  </a:txBody>
                  <a:tcPr marL="68580" marR="68580"/>
                </a:tc>
                <a:tc>
                  <a:txBody>
                    <a:bodyPr/>
                    <a:lstStyle/>
                    <a:p>
                      <a:r>
                        <a:rPr lang="en-US" dirty="0" smtClean="0"/>
                        <a:t>Fe</a:t>
                      </a:r>
                      <a:endParaRPr lang="en-US" dirty="0"/>
                    </a:p>
                  </a:txBody>
                  <a:tcPr marL="68580" marR="68580"/>
                </a:tc>
              </a:tr>
              <a:tr h="364465">
                <a:tc>
                  <a:txBody>
                    <a:bodyPr/>
                    <a:lstStyle/>
                    <a:p>
                      <a:r>
                        <a:rPr lang="en-US" dirty="0" smtClean="0"/>
                        <a:t>DOC</a:t>
                      </a:r>
                      <a:endParaRPr lang="en-US" dirty="0"/>
                    </a:p>
                  </a:txBody>
                  <a:tcPr marL="68580" marR="68580"/>
                </a:tc>
                <a:tc>
                  <a:txBody>
                    <a:bodyPr/>
                    <a:lstStyle/>
                    <a:p>
                      <a:r>
                        <a:rPr lang="en-US" dirty="0" smtClean="0"/>
                        <a:t>K</a:t>
                      </a:r>
                      <a:endParaRPr lang="en-US" dirty="0"/>
                    </a:p>
                  </a:txBody>
                  <a:tcPr marL="68580" marR="68580"/>
                </a:tc>
              </a:tr>
              <a:tr h="364465">
                <a:tc>
                  <a:txBody>
                    <a:bodyPr/>
                    <a:lstStyle/>
                    <a:p>
                      <a:endParaRPr lang="en-US" dirty="0"/>
                    </a:p>
                  </a:txBody>
                  <a:tcPr marL="68580" marR="68580"/>
                </a:tc>
                <a:tc>
                  <a:txBody>
                    <a:bodyPr/>
                    <a:lstStyle/>
                    <a:p>
                      <a:r>
                        <a:rPr lang="en-US" dirty="0" smtClean="0"/>
                        <a:t>Mg</a:t>
                      </a:r>
                      <a:endParaRPr lang="en-US" dirty="0"/>
                    </a:p>
                  </a:txBody>
                  <a:tcPr marL="68580" marR="68580"/>
                </a:tc>
              </a:tr>
              <a:tr h="364465">
                <a:tc>
                  <a:txBody>
                    <a:bodyPr/>
                    <a:lstStyle/>
                    <a:p>
                      <a:endParaRPr lang="en-US" dirty="0"/>
                    </a:p>
                  </a:txBody>
                  <a:tcPr marL="68580" marR="68580"/>
                </a:tc>
                <a:tc>
                  <a:txBody>
                    <a:bodyPr/>
                    <a:lstStyle/>
                    <a:p>
                      <a:r>
                        <a:rPr lang="en-US" dirty="0" err="1" smtClean="0"/>
                        <a:t>Mn</a:t>
                      </a:r>
                      <a:endParaRPr lang="en-US" dirty="0"/>
                    </a:p>
                  </a:txBody>
                  <a:tcPr marL="68580" marR="68580"/>
                </a:tc>
              </a:tr>
              <a:tr h="364465">
                <a:tc>
                  <a:txBody>
                    <a:bodyPr/>
                    <a:lstStyle/>
                    <a:p>
                      <a:endParaRPr lang="en-US" dirty="0"/>
                    </a:p>
                  </a:txBody>
                  <a:tcPr marL="68580" marR="68580"/>
                </a:tc>
                <a:tc>
                  <a:txBody>
                    <a:bodyPr/>
                    <a:lstStyle/>
                    <a:p>
                      <a:r>
                        <a:rPr lang="en-US" dirty="0" smtClean="0"/>
                        <a:t>Na</a:t>
                      </a:r>
                      <a:endParaRPr lang="en-US" dirty="0"/>
                    </a:p>
                  </a:txBody>
                  <a:tcPr marL="68580" marR="68580"/>
                </a:tc>
              </a:tr>
              <a:tr h="364465">
                <a:tc>
                  <a:txBody>
                    <a:bodyPr/>
                    <a:lstStyle/>
                    <a:p>
                      <a:endParaRPr lang="en-US" dirty="0"/>
                    </a:p>
                  </a:txBody>
                  <a:tcPr marL="68580" marR="68580"/>
                </a:tc>
                <a:tc>
                  <a:txBody>
                    <a:bodyPr/>
                    <a:lstStyle/>
                    <a:p>
                      <a:r>
                        <a:rPr lang="en-US" dirty="0" smtClean="0"/>
                        <a:t>Si</a:t>
                      </a:r>
                      <a:endParaRPr lang="en-US" dirty="0"/>
                    </a:p>
                  </a:txBody>
                  <a:tcPr marL="68580" marR="68580"/>
                </a:tc>
              </a:tr>
              <a:tr h="364465">
                <a:tc>
                  <a:txBody>
                    <a:bodyPr/>
                    <a:lstStyle/>
                    <a:p>
                      <a:endParaRPr lang="en-US" dirty="0"/>
                    </a:p>
                  </a:txBody>
                  <a:tcPr marL="68580" marR="68580"/>
                </a:tc>
                <a:tc>
                  <a:txBody>
                    <a:bodyPr/>
                    <a:lstStyle/>
                    <a:p>
                      <a:r>
                        <a:rPr lang="en-US" dirty="0" err="1" smtClean="0"/>
                        <a:t>Sr</a:t>
                      </a:r>
                      <a:endParaRPr lang="en-US" dirty="0"/>
                    </a:p>
                  </a:txBody>
                  <a:tcPr marL="68580" marR="68580"/>
                </a:tc>
              </a:tr>
              <a:tr h="364465">
                <a:tc>
                  <a:txBody>
                    <a:bodyPr/>
                    <a:lstStyle/>
                    <a:p>
                      <a:endParaRPr lang="en-US" dirty="0"/>
                    </a:p>
                  </a:txBody>
                  <a:tcPr marL="68580" marR="68580"/>
                </a:tc>
                <a:tc>
                  <a:txBody>
                    <a:bodyPr/>
                    <a:lstStyle/>
                    <a:p>
                      <a:r>
                        <a:rPr lang="en-US" dirty="0" smtClean="0"/>
                        <a:t>Ba</a:t>
                      </a:r>
                      <a:endParaRPr lang="en-US" dirty="0"/>
                    </a:p>
                  </a:txBody>
                  <a:tcPr marL="68580" marR="68580"/>
                </a:tc>
              </a:tr>
              <a:tr h="364465">
                <a:tc>
                  <a:txBody>
                    <a:bodyPr/>
                    <a:lstStyle/>
                    <a:p>
                      <a:endParaRPr lang="en-US" dirty="0"/>
                    </a:p>
                  </a:txBody>
                  <a:tcPr marL="68580" marR="68580"/>
                </a:tc>
                <a:tc>
                  <a:txBody>
                    <a:bodyPr/>
                    <a:lstStyle/>
                    <a:p>
                      <a:r>
                        <a:rPr lang="en-US" dirty="0" smtClean="0"/>
                        <a:t>P</a:t>
                      </a:r>
                      <a:endParaRPr lang="en-US" dirty="0"/>
                    </a:p>
                  </a:txBody>
                  <a:tcPr marL="68580" marR="68580"/>
                </a:tc>
              </a:tr>
              <a:tr h="364465">
                <a:tc>
                  <a:txBody>
                    <a:bodyPr/>
                    <a:lstStyle/>
                    <a:p>
                      <a:endParaRPr lang="en-US" dirty="0"/>
                    </a:p>
                  </a:txBody>
                  <a:tcPr marL="68580" marR="68580"/>
                </a:tc>
                <a:tc>
                  <a:txBody>
                    <a:bodyPr/>
                    <a:lstStyle/>
                    <a:p>
                      <a:r>
                        <a:rPr lang="en-US" dirty="0" smtClean="0"/>
                        <a:t>Zn</a:t>
                      </a:r>
                      <a:endParaRPr lang="en-US" dirty="0"/>
                    </a:p>
                  </a:txBody>
                  <a:tcPr marL="68580" marR="68580"/>
                </a:tc>
              </a:tr>
              <a:tr h="364465">
                <a:tc>
                  <a:txBody>
                    <a:bodyPr/>
                    <a:lstStyle/>
                    <a:p>
                      <a:endParaRPr lang="en-US" dirty="0"/>
                    </a:p>
                  </a:txBody>
                  <a:tcPr marL="68580" marR="68580"/>
                </a:tc>
                <a:tc>
                  <a:txBody>
                    <a:bodyPr/>
                    <a:lstStyle/>
                    <a:p>
                      <a:r>
                        <a:rPr lang="en-US" dirty="0" smtClean="0"/>
                        <a:t>S</a:t>
                      </a:r>
                      <a:endParaRPr lang="en-US" dirty="0"/>
                    </a:p>
                  </a:txBody>
                  <a:tcPr marL="68580" marR="68580"/>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772314413"/>
              </p:ext>
            </p:extLst>
          </p:nvPr>
        </p:nvGraphicFramePr>
        <p:xfrm>
          <a:off x="762000" y="337810"/>
          <a:ext cx="4636294" cy="6045200"/>
        </p:xfrm>
        <a:graphic>
          <a:graphicData uri="http://schemas.openxmlformats.org/drawingml/2006/table">
            <a:tbl>
              <a:tblPr firstRow="1" bandRow="1">
                <a:tableStyleId>{5C22544A-7EE6-4342-B048-85BDC9FD1C3A}</a:tableStyleId>
              </a:tblPr>
              <a:tblGrid>
                <a:gridCol w="1150145"/>
                <a:gridCol w="3486149"/>
              </a:tblGrid>
              <a:tr h="176106">
                <a:tc>
                  <a:txBody>
                    <a:bodyPr/>
                    <a:lstStyle/>
                    <a:p>
                      <a:r>
                        <a:rPr lang="en-US" dirty="0" smtClean="0"/>
                        <a:t>Site</a:t>
                      </a:r>
                      <a:endParaRPr lang="en-US" dirty="0"/>
                    </a:p>
                  </a:txBody>
                  <a:tcPr marL="68580" marR="68580"/>
                </a:tc>
                <a:tc>
                  <a:txBody>
                    <a:bodyPr/>
                    <a:lstStyle/>
                    <a:p>
                      <a:r>
                        <a:rPr lang="en-US" dirty="0" smtClean="0"/>
                        <a:t>Discharge and</a:t>
                      </a:r>
                      <a:r>
                        <a:rPr lang="en-US" baseline="0" dirty="0" smtClean="0"/>
                        <a:t> other measurements</a:t>
                      </a:r>
                      <a:endParaRPr lang="en-US" dirty="0"/>
                    </a:p>
                  </a:txBody>
                  <a:tcPr marL="68580" marR="68580"/>
                </a:tc>
              </a:tr>
              <a:tr h="370840">
                <a:tc>
                  <a:txBody>
                    <a:bodyPr/>
                    <a:lstStyle/>
                    <a:p>
                      <a:r>
                        <a:rPr lang="en-US" dirty="0" smtClean="0"/>
                        <a:t>Shale Hills</a:t>
                      </a:r>
                      <a:endParaRPr lang="en-US" dirty="0"/>
                    </a:p>
                  </a:txBody>
                  <a:tcPr marL="68580" marR="68580"/>
                </a:tc>
                <a:tc>
                  <a:txBody>
                    <a:bodyPr/>
                    <a:lstStyle/>
                    <a:p>
                      <a:r>
                        <a:rPr lang="en-US" dirty="0" smtClean="0"/>
                        <a:t>-New flume (+</a:t>
                      </a:r>
                      <a:r>
                        <a:rPr lang="en-US" baseline="0" dirty="0" smtClean="0"/>
                        <a:t> existing stilling well?)</a:t>
                      </a:r>
                    </a:p>
                    <a:p>
                      <a:r>
                        <a:rPr lang="en-US" baseline="0" dirty="0" smtClean="0"/>
                        <a:t>-Stream seepage: 5 locations along reach (modeled to give daily values)</a:t>
                      </a:r>
                      <a:endParaRPr lang="en-US" dirty="0"/>
                    </a:p>
                  </a:txBody>
                  <a:tcPr marL="68580" marR="68580"/>
                </a:tc>
              </a:tr>
              <a:tr h="370840">
                <a:tc>
                  <a:txBody>
                    <a:bodyPr/>
                    <a:lstStyle/>
                    <a:p>
                      <a:r>
                        <a:rPr lang="en-US" dirty="0" smtClean="0"/>
                        <a:t>Garner Run</a:t>
                      </a:r>
                      <a:endParaRPr lang="en-US" dirty="0"/>
                    </a:p>
                  </a:txBody>
                  <a:tcPr marL="68580" marR="68580"/>
                </a:tc>
                <a:tc>
                  <a:txBody>
                    <a:bodyPr/>
                    <a:lstStyle/>
                    <a:p>
                      <a:r>
                        <a:rPr lang="en-US" dirty="0" smtClean="0"/>
                        <a:t>-Stilling well + flume</a:t>
                      </a:r>
                    </a:p>
                    <a:p>
                      <a:r>
                        <a:rPr lang="en-US" dirty="0" smtClean="0"/>
                        <a:t>-Have</a:t>
                      </a:r>
                      <a:r>
                        <a:rPr lang="en-US" baseline="0" dirty="0" smtClean="0"/>
                        <a:t> various chemistry at multiple locations along reach including spring</a:t>
                      </a:r>
                    </a:p>
                    <a:p>
                      <a:r>
                        <a:rPr lang="en-US" baseline="0" dirty="0" smtClean="0"/>
                        <a:t>-New groundwater well: started chemistry meas. need to purchase smaller water level loggers</a:t>
                      </a:r>
                    </a:p>
                    <a:p>
                      <a:r>
                        <a:rPr lang="en-US" baseline="0" dirty="0" smtClean="0"/>
                        <a:t>-Planning to do another ct. injection tracer test</a:t>
                      </a:r>
                    </a:p>
                    <a:p>
                      <a:r>
                        <a:rPr lang="en-US" baseline="0" dirty="0" smtClean="0"/>
                        <a:t>-S::CAN Sensors</a:t>
                      </a:r>
                      <a:endParaRPr lang="en-US" dirty="0"/>
                    </a:p>
                  </a:txBody>
                  <a:tcPr marL="68580" marR="68580"/>
                </a:tc>
              </a:tr>
              <a:tr h="370840">
                <a:tc>
                  <a:txBody>
                    <a:bodyPr/>
                    <a:lstStyle/>
                    <a:p>
                      <a:r>
                        <a:rPr lang="en-US" dirty="0" smtClean="0"/>
                        <a:t>SCAL</a:t>
                      </a:r>
                      <a:endParaRPr lang="en-US" dirty="0"/>
                    </a:p>
                  </a:txBody>
                  <a:tcPr marL="68580" marR="68580"/>
                </a:tc>
                <a:tc>
                  <a:txBody>
                    <a:bodyPr/>
                    <a:lstStyle/>
                    <a:p>
                      <a:r>
                        <a:rPr lang="en-US" dirty="0" smtClean="0"/>
                        <a:t>-Stilling well + flow</a:t>
                      </a:r>
                      <a:r>
                        <a:rPr lang="en-US" baseline="0" dirty="0" smtClean="0"/>
                        <a:t> tracker meas.</a:t>
                      </a:r>
                      <a:endParaRPr lang="en-US" dirty="0"/>
                    </a:p>
                  </a:txBody>
                  <a:tcPr marL="68580" marR="68580"/>
                </a:tc>
              </a:tr>
              <a:tr h="370840">
                <a:tc>
                  <a:txBody>
                    <a:bodyPr/>
                    <a:lstStyle/>
                    <a:p>
                      <a:r>
                        <a:rPr lang="en-US" dirty="0" smtClean="0"/>
                        <a:t>SCBL</a:t>
                      </a:r>
                      <a:endParaRPr lang="en-US" dirty="0"/>
                    </a:p>
                  </a:txBody>
                  <a:tcPr marL="68580" marR="68580"/>
                </a:tc>
                <a:tc>
                  <a:txBody>
                    <a:bodyPr/>
                    <a:lstStyle/>
                    <a:p>
                      <a:r>
                        <a:rPr lang="en-US" dirty="0" smtClean="0"/>
                        <a:t>-Stilling well + flow tracker meas.</a:t>
                      </a:r>
                      <a:endParaRPr lang="en-US" dirty="0"/>
                    </a:p>
                  </a:txBody>
                  <a:tcPr marL="68580" marR="68580"/>
                </a:tc>
              </a:tr>
              <a:tr h="370840">
                <a:tc>
                  <a:txBody>
                    <a:bodyPr/>
                    <a:lstStyle/>
                    <a:p>
                      <a:r>
                        <a:rPr lang="en-US" dirty="0" smtClean="0"/>
                        <a:t>SCO</a:t>
                      </a:r>
                      <a:endParaRPr lang="en-US" dirty="0"/>
                    </a:p>
                  </a:txBody>
                  <a:tcPr marL="68580" marR="68580"/>
                </a:tc>
                <a:tc>
                  <a:txBody>
                    <a:bodyPr/>
                    <a:lstStyle/>
                    <a:p>
                      <a:r>
                        <a:rPr lang="en-US" dirty="0" smtClean="0"/>
                        <a:t>-Stilling</a:t>
                      </a:r>
                      <a:r>
                        <a:rPr lang="en-US" baseline="0" dirty="0" smtClean="0"/>
                        <a:t> well + flow tracker + ADCP (borrowed) + S::CAN in-situ spectrometer</a:t>
                      </a:r>
                      <a:endParaRPr lang="en-US" dirty="0"/>
                    </a:p>
                  </a:txBody>
                  <a:tcPr marL="68580" marR="68580"/>
                </a:tc>
              </a:tr>
            </a:tbl>
          </a:graphicData>
        </a:graphic>
      </p:graphicFrame>
      <p:sp>
        <p:nvSpPr>
          <p:cNvPr id="7" name="TextBox 6"/>
          <p:cNvSpPr txBox="1"/>
          <p:nvPr/>
        </p:nvSpPr>
        <p:spPr>
          <a:xfrm>
            <a:off x="5803296" y="3657600"/>
            <a:ext cx="1664304" cy="1200329"/>
          </a:xfrm>
          <a:prstGeom prst="rect">
            <a:avLst/>
          </a:prstGeom>
          <a:solidFill>
            <a:schemeClr val="accent2">
              <a:lumMod val="40000"/>
              <a:lumOff val="60000"/>
            </a:schemeClr>
          </a:solidFill>
        </p:spPr>
        <p:txBody>
          <a:bodyPr wrap="square" rtlCol="0">
            <a:spAutoFit/>
          </a:bodyPr>
          <a:lstStyle/>
          <a:p>
            <a:r>
              <a:rPr lang="en-US" dirty="0" smtClean="0"/>
              <a:t>Chemistry measurements taken 1-2 times per month</a:t>
            </a:r>
            <a:endParaRPr lang="en-US" dirty="0"/>
          </a:p>
        </p:txBody>
      </p:sp>
      <p:sp>
        <p:nvSpPr>
          <p:cNvPr id="5" name="TextBox 4"/>
          <p:cNvSpPr txBox="1"/>
          <p:nvPr/>
        </p:nvSpPr>
        <p:spPr>
          <a:xfrm>
            <a:off x="80167" y="76200"/>
            <a:ext cx="600536" cy="523220"/>
          </a:xfrm>
          <a:prstGeom prst="rect">
            <a:avLst/>
          </a:prstGeom>
          <a:noFill/>
        </p:spPr>
        <p:txBody>
          <a:bodyPr wrap="square" rtlCol="0">
            <a:spAutoFit/>
          </a:bodyPr>
          <a:lstStyle/>
          <a:p>
            <a:r>
              <a:rPr lang="en-US" sz="2800" b="1" dirty="0" smtClean="0"/>
              <a:t>H6</a:t>
            </a:r>
            <a:endParaRPr lang="en-US" sz="2800" b="1" dirty="0"/>
          </a:p>
        </p:txBody>
      </p:sp>
    </p:spTree>
    <p:extLst>
      <p:ext uri="{BB962C8B-B14F-4D97-AF65-F5344CB8AC3E}">
        <p14:creationId xmlns:p14="http://schemas.microsoft.com/office/powerpoint/2010/main" val="256472773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5985" t="9934" r="41456" b="44723"/>
          <a:stretch/>
        </p:blipFill>
        <p:spPr>
          <a:xfrm>
            <a:off x="6684987" y="1"/>
            <a:ext cx="2356253" cy="2459865"/>
          </a:xfrm>
          <a:prstGeom prst="rect">
            <a:avLst/>
          </a:prstGeom>
        </p:spPr>
      </p:pic>
      <p:sp>
        <p:nvSpPr>
          <p:cNvPr id="5" name="Title 4"/>
          <p:cNvSpPr>
            <a:spLocks noGrp="1"/>
          </p:cNvSpPr>
          <p:nvPr>
            <p:ph type="title" idx="4294967295"/>
          </p:nvPr>
        </p:nvSpPr>
        <p:spPr>
          <a:xfrm>
            <a:off x="209438" y="174963"/>
            <a:ext cx="7894013" cy="742950"/>
          </a:xfrm>
        </p:spPr>
        <p:txBody>
          <a:bodyPr>
            <a:normAutofit fontScale="90000"/>
          </a:bodyPr>
          <a:lstStyle/>
          <a:p>
            <a:r>
              <a:rPr lang="en-US" dirty="0" smtClean="0">
                <a:latin typeface="Times New Roman" panose="02020603050405020304" pitchFamily="18" charset="0"/>
                <a:cs typeface="Times New Roman" panose="02020603050405020304" pitchFamily="18" charset="0"/>
              </a:rPr>
              <a:t>H6: Progress Update (C-Q Relations)</a:t>
            </a:r>
            <a:endParaRPr lang="en-US" dirty="0">
              <a:latin typeface="Times New Roman" panose="02020603050405020304" pitchFamily="18" charset="0"/>
              <a:cs typeface="Times New Roman" panose="02020603050405020304" pitchFamily="18" charset="0"/>
            </a:endParaRPr>
          </a:p>
        </p:txBody>
      </p:sp>
      <p:sp>
        <p:nvSpPr>
          <p:cNvPr id="6" name="Content Placeholder 5"/>
          <p:cNvSpPr>
            <a:spLocks noGrp="1"/>
          </p:cNvSpPr>
          <p:nvPr>
            <p:ph idx="4294967295"/>
          </p:nvPr>
        </p:nvSpPr>
        <p:spPr>
          <a:xfrm>
            <a:off x="309216" y="942679"/>
            <a:ext cx="4796184" cy="3172121"/>
          </a:xfrm>
        </p:spPr>
        <p:txBody>
          <a:bodyPr>
            <a:normAutofit lnSpcReduction="10000"/>
          </a:bodyPr>
          <a:lstStyle/>
          <a:p>
            <a:pPr marL="0" indent="0">
              <a:buNone/>
            </a:pPr>
            <a:r>
              <a:rPr lang="en-US" sz="1600" dirty="0" smtClean="0">
                <a:latin typeface="Times New Roman" panose="02020603050405020304" pitchFamily="18" charset="0"/>
                <a:cs typeface="Times New Roman" panose="02020603050405020304" pitchFamily="18" charset="0"/>
              </a:rPr>
              <a:t>1. Weekly to bi-weekly water sampling and Q measurement at Shaver’s Creek sites</a:t>
            </a:r>
          </a:p>
          <a:p>
            <a:pPr marL="0" indent="0">
              <a:buNone/>
            </a:pPr>
            <a:r>
              <a:rPr lang="en-US" sz="1600" dirty="0" smtClean="0">
                <a:latin typeface="Times New Roman" panose="02020603050405020304" pitchFamily="18" charset="0"/>
                <a:cs typeface="Times New Roman" panose="02020603050405020304" pitchFamily="18" charset="0"/>
              </a:rPr>
              <a:t>2. Rating Curves developed for each site</a:t>
            </a:r>
          </a:p>
          <a:p>
            <a:pPr marL="0" indent="0">
              <a:buNone/>
            </a:pPr>
            <a:r>
              <a:rPr lang="en-US" sz="1600" dirty="0" smtClean="0">
                <a:latin typeface="Times New Roman" panose="02020603050405020304" pitchFamily="18" charset="0"/>
                <a:cs typeface="Times New Roman" panose="02020603050405020304" pitchFamily="18" charset="0"/>
              </a:rPr>
              <a:t>3. Preliminary C-Q data for watershed suggests dilution in Ca (similar to SH) AND Mg (dissimilar to SH) </a:t>
            </a:r>
            <a:endParaRPr lang="en-US" sz="1400" dirty="0" smtClean="0">
              <a:latin typeface="Times New Roman" panose="02020603050405020304" pitchFamily="18" charset="0"/>
              <a:cs typeface="Times New Roman" panose="02020603050405020304" pitchFamily="18" charset="0"/>
            </a:endParaRPr>
          </a:p>
          <a:p>
            <a:pPr marL="0" indent="0">
              <a:buNone/>
            </a:pPr>
            <a:r>
              <a:rPr lang="en-US" sz="1600" dirty="0" smtClean="0">
                <a:latin typeface="Times New Roman" panose="02020603050405020304" pitchFamily="18" charset="0"/>
                <a:cs typeface="Times New Roman" panose="02020603050405020304" pitchFamily="18" charset="0"/>
              </a:rPr>
              <a:t>4. DTS data and stream sampling at GR suggest significant </a:t>
            </a:r>
            <a:r>
              <a:rPr lang="en-US" sz="1600" dirty="0" err="1" smtClean="0">
                <a:latin typeface="Times New Roman" panose="02020603050405020304" pitchFamily="18" charset="0"/>
                <a:cs typeface="Times New Roman" panose="02020603050405020304" pitchFamily="18" charset="0"/>
              </a:rPr>
              <a:t>hyporheic</a:t>
            </a:r>
            <a:r>
              <a:rPr lang="en-US" sz="1600" dirty="0" smtClean="0">
                <a:latin typeface="Times New Roman" panose="02020603050405020304" pitchFamily="18" charset="0"/>
                <a:cs typeface="Times New Roman" panose="02020603050405020304" pitchFamily="18" charset="0"/>
              </a:rPr>
              <a:t> exchange and localized GW input (i.e. spring)</a:t>
            </a:r>
          </a:p>
          <a:p>
            <a:pPr marL="0" indent="0">
              <a:buNone/>
            </a:pPr>
            <a:r>
              <a:rPr lang="en-US" sz="1600" dirty="0" smtClean="0">
                <a:latin typeface="Times New Roman" panose="02020603050405020304" pitchFamily="18" charset="0"/>
                <a:cs typeface="Times New Roman" panose="02020603050405020304" pitchFamily="18" charset="0"/>
              </a:rPr>
              <a:t>5. Groundwater well installed at GR </a:t>
            </a:r>
          </a:p>
          <a:p>
            <a:pPr marL="0" indent="0">
              <a:buNone/>
            </a:pPr>
            <a:r>
              <a:rPr lang="en-US" sz="1600" dirty="0" smtClean="0">
                <a:latin typeface="Times New Roman" panose="02020603050405020304" pitchFamily="18" charset="0"/>
                <a:cs typeface="Times New Roman" panose="02020603050405020304" pitchFamily="18" charset="0"/>
              </a:rPr>
              <a:t>6. Techniques in Environmental Geochemistry class exploring CEC at GR, longitudinal changes in stream solute chemistry, and S::CAN sensor data</a:t>
            </a:r>
          </a:p>
          <a:p>
            <a:endParaRPr lang="en-US" sz="1600" dirty="0">
              <a:latin typeface="Times New Roman" panose="02020603050405020304" pitchFamily="18" charset="0"/>
              <a:cs typeface="Times New Roman" panose="02020603050405020304" pitchFamily="18" charset="0"/>
            </a:endParaRPr>
          </a:p>
        </p:txBody>
      </p:sp>
      <p:graphicFrame>
        <p:nvGraphicFramePr>
          <p:cNvPr id="7" name="Chart 6"/>
          <p:cNvGraphicFramePr>
            <a:graphicFrameLocks/>
          </p:cNvGraphicFramePr>
          <p:nvPr>
            <p:extLst>
              <p:ext uri="{D42A27DB-BD31-4B8C-83A1-F6EECF244321}">
                <p14:modId xmlns:p14="http://schemas.microsoft.com/office/powerpoint/2010/main" val="2021702606"/>
              </p:ext>
            </p:extLst>
          </p:nvPr>
        </p:nvGraphicFramePr>
        <p:xfrm>
          <a:off x="170026" y="4042620"/>
          <a:ext cx="4655601" cy="2802727"/>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p:cNvSpPr/>
          <p:nvPr/>
        </p:nvSpPr>
        <p:spPr>
          <a:xfrm>
            <a:off x="8413124" y="1674254"/>
            <a:ext cx="560231" cy="785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891529" y="2099256"/>
            <a:ext cx="743756" cy="360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917061" y="470738"/>
            <a:ext cx="587574" cy="261610"/>
          </a:xfrm>
          <a:prstGeom prst="rect">
            <a:avLst/>
          </a:prstGeom>
          <a:noFill/>
        </p:spPr>
        <p:txBody>
          <a:bodyPr wrap="square" rtlCol="0">
            <a:spAutoFit/>
          </a:bodyPr>
          <a:lstStyle/>
          <a:p>
            <a:r>
              <a:rPr lang="en-US" sz="1100" b="1" dirty="0" smtClean="0"/>
              <a:t>GRO</a:t>
            </a:r>
            <a:endParaRPr lang="en-US" sz="1100" b="1" dirty="0"/>
          </a:p>
        </p:txBody>
      </p:sp>
      <p:sp>
        <p:nvSpPr>
          <p:cNvPr id="13" name="TextBox 12"/>
          <p:cNvSpPr txBox="1"/>
          <p:nvPr/>
        </p:nvSpPr>
        <p:spPr>
          <a:xfrm>
            <a:off x="8103452" y="764719"/>
            <a:ext cx="587574" cy="261610"/>
          </a:xfrm>
          <a:prstGeom prst="rect">
            <a:avLst/>
          </a:prstGeom>
          <a:noFill/>
        </p:spPr>
        <p:txBody>
          <a:bodyPr wrap="square" rtlCol="0">
            <a:spAutoFit/>
          </a:bodyPr>
          <a:lstStyle/>
          <a:p>
            <a:r>
              <a:rPr lang="en-US" sz="1100" b="1" dirty="0" smtClean="0"/>
              <a:t>SCAL</a:t>
            </a:r>
            <a:endParaRPr lang="en-US" sz="1100" b="1" dirty="0"/>
          </a:p>
        </p:txBody>
      </p:sp>
      <p:sp>
        <p:nvSpPr>
          <p:cNvPr id="14" name="TextBox 13"/>
          <p:cNvSpPr txBox="1"/>
          <p:nvPr/>
        </p:nvSpPr>
        <p:spPr>
          <a:xfrm>
            <a:off x="8000693" y="999559"/>
            <a:ext cx="587574" cy="261610"/>
          </a:xfrm>
          <a:prstGeom prst="rect">
            <a:avLst/>
          </a:prstGeom>
          <a:noFill/>
        </p:spPr>
        <p:txBody>
          <a:bodyPr wrap="square" rtlCol="0">
            <a:spAutoFit/>
          </a:bodyPr>
          <a:lstStyle/>
          <a:p>
            <a:r>
              <a:rPr lang="en-US" sz="1100" b="1" dirty="0" smtClean="0"/>
              <a:t>SCBL</a:t>
            </a:r>
            <a:endParaRPr lang="en-US" sz="1100" b="1" dirty="0"/>
          </a:p>
        </p:txBody>
      </p:sp>
      <p:sp>
        <p:nvSpPr>
          <p:cNvPr id="15" name="TextBox 14"/>
          <p:cNvSpPr txBox="1"/>
          <p:nvPr/>
        </p:nvSpPr>
        <p:spPr>
          <a:xfrm>
            <a:off x="8211259" y="903498"/>
            <a:ext cx="587574" cy="261610"/>
          </a:xfrm>
          <a:prstGeom prst="rect">
            <a:avLst/>
          </a:prstGeom>
          <a:noFill/>
        </p:spPr>
        <p:txBody>
          <a:bodyPr wrap="square" rtlCol="0">
            <a:spAutoFit/>
          </a:bodyPr>
          <a:lstStyle/>
          <a:p>
            <a:r>
              <a:rPr lang="en-US" sz="1100" b="1" dirty="0" smtClean="0"/>
              <a:t>SH</a:t>
            </a:r>
            <a:endParaRPr lang="en-US" sz="1100" b="1" dirty="0"/>
          </a:p>
        </p:txBody>
      </p:sp>
      <p:sp>
        <p:nvSpPr>
          <p:cNvPr id="16" name="TextBox 15"/>
          <p:cNvSpPr txBox="1"/>
          <p:nvPr/>
        </p:nvSpPr>
        <p:spPr>
          <a:xfrm>
            <a:off x="7327874" y="1687348"/>
            <a:ext cx="587574" cy="261610"/>
          </a:xfrm>
          <a:prstGeom prst="rect">
            <a:avLst/>
          </a:prstGeom>
          <a:noFill/>
        </p:spPr>
        <p:txBody>
          <a:bodyPr wrap="square" rtlCol="0">
            <a:spAutoFit/>
          </a:bodyPr>
          <a:lstStyle/>
          <a:p>
            <a:r>
              <a:rPr lang="en-US" sz="1100" b="1" dirty="0" smtClean="0"/>
              <a:t>SCO</a:t>
            </a:r>
            <a:endParaRPr lang="en-US" sz="1100" b="1" dirty="0"/>
          </a:p>
        </p:txBody>
      </p:sp>
      <p:graphicFrame>
        <p:nvGraphicFramePr>
          <p:cNvPr id="20" name="Chart 19"/>
          <p:cNvGraphicFramePr>
            <a:graphicFrameLocks/>
          </p:cNvGraphicFramePr>
          <p:nvPr>
            <p:extLst>
              <p:ext uri="{D42A27DB-BD31-4B8C-83A1-F6EECF244321}">
                <p14:modId xmlns:p14="http://schemas.microsoft.com/office/powerpoint/2010/main" val="1463031401"/>
              </p:ext>
            </p:extLst>
          </p:nvPr>
        </p:nvGraphicFramePr>
        <p:xfrm>
          <a:off x="5099483" y="2347885"/>
          <a:ext cx="3313642" cy="206812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Chart 21"/>
          <p:cNvGraphicFramePr>
            <a:graphicFrameLocks/>
          </p:cNvGraphicFramePr>
          <p:nvPr>
            <p:extLst>
              <p:ext uri="{D42A27DB-BD31-4B8C-83A1-F6EECF244321}">
                <p14:modId xmlns:p14="http://schemas.microsoft.com/office/powerpoint/2010/main" val="1483712850"/>
              </p:ext>
            </p:extLst>
          </p:nvPr>
        </p:nvGraphicFramePr>
        <p:xfrm>
          <a:off x="5150126" y="4289280"/>
          <a:ext cx="3648707" cy="255606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80535383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g2.eps"/>
          <p:cNvPicPr>
            <a:picLocks noChangeAspect="1"/>
          </p:cNvPicPr>
          <p:nvPr/>
        </p:nvPicPr>
        <p:blipFill rotWithShape="1">
          <a:blip r:embed="rId3">
            <a:extLst>
              <a:ext uri="{28A0092B-C50C-407E-A947-70E740481C1C}">
                <a14:useLocalDpi xmlns:a14="http://schemas.microsoft.com/office/drawing/2010/main" val="0"/>
              </a:ext>
            </a:extLst>
          </a:blip>
          <a:srcRect l="1069" t="2178" r="51968" b="50791"/>
          <a:stretch/>
        </p:blipFill>
        <p:spPr>
          <a:xfrm>
            <a:off x="2" y="1"/>
            <a:ext cx="4647346" cy="3251365"/>
          </a:xfrm>
          <a:prstGeom prst="rect">
            <a:avLst/>
          </a:prstGeom>
        </p:spPr>
      </p:pic>
      <p:grpSp>
        <p:nvGrpSpPr>
          <p:cNvPr id="13" name="Group 12"/>
          <p:cNvGrpSpPr/>
          <p:nvPr/>
        </p:nvGrpSpPr>
        <p:grpSpPr>
          <a:xfrm>
            <a:off x="4542446" y="1"/>
            <a:ext cx="4485542" cy="3396693"/>
            <a:chOff x="4754733" y="1"/>
            <a:chExt cx="4272980" cy="3987424"/>
          </a:xfrm>
        </p:grpSpPr>
        <p:graphicFrame>
          <p:nvGraphicFramePr>
            <p:cNvPr id="6" name="Chart 5"/>
            <p:cNvGraphicFramePr>
              <a:graphicFrameLocks/>
            </p:cNvGraphicFramePr>
            <p:nvPr>
              <p:extLst>
                <p:ext uri="{D42A27DB-BD31-4B8C-83A1-F6EECF244321}">
                  <p14:modId xmlns:p14="http://schemas.microsoft.com/office/powerpoint/2010/main" val="1546560869"/>
                </p:ext>
              </p:extLst>
            </p:nvPr>
          </p:nvGraphicFramePr>
          <p:xfrm>
            <a:off x="4754733" y="1"/>
            <a:ext cx="4267445" cy="3987424"/>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p:cNvSpPr txBox="1"/>
            <p:nvPr/>
          </p:nvSpPr>
          <p:spPr>
            <a:xfrm>
              <a:off x="5343542" y="3571212"/>
              <a:ext cx="2047860" cy="307777"/>
            </a:xfrm>
            <a:prstGeom prst="rect">
              <a:avLst/>
            </a:prstGeom>
            <a:solidFill>
              <a:schemeClr val="bg1">
                <a:lumMod val="75000"/>
              </a:schemeClr>
            </a:solidFill>
          </p:spPr>
          <p:txBody>
            <a:bodyPr wrap="square" rtlCol="0">
              <a:spAutoFit/>
            </a:bodyPr>
            <a:lstStyle/>
            <a:p>
              <a:pPr algn="ctr"/>
              <a:r>
                <a:rPr lang="en-US" altLang="zh-CN" sz="1400" dirty="0" smtClean="0"/>
                <a:t>2009</a:t>
              </a:r>
              <a:endParaRPr lang="en-US" sz="1400" dirty="0"/>
            </a:p>
          </p:txBody>
        </p:sp>
        <p:sp>
          <p:nvSpPr>
            <p:cNvPr id="11" name="TextBox 10"/>
            <p:cNvSpPr txBox="1"/>
            <p:nvPr/>
          </p:nvSpPr>
          <p:spPr>
            <a:xfrm>
              <a:off x="7422005" y="3581743"/>
              <a:ext cx="1605708" cy="307777"/>
            </a:xfrm>
            <a:prstGeom prst="rect">
              <a:avLst/>
            </a:prstGeom>
            <a:noFill/>
          </p:spPr>
          <p:txBody>
            <a:bodyPr wrap="square" rtlCol="0">
              <a:spAutoFit/>
            </a:bodyPr>
            <a:lstStyle/>
            <a:p>
              <a:pPr algn="ctr"/>
              <a:r>
                <a:rPr lang="en-US" altLang="zh-CN" sz="1400" dirty="0" smtClean="0"/>
                <a:t>2010</a:t>
              </a:r>
              <a:endParaRPr lang="en-US" sz="1400" dirty="0"/>
            </a:p>
          </p:txBody>
        </p:sp>
        <p:sp>
          <p:nvSpPr>
            <p:cNvPr id="12" name="TextBox 11"/>
            <p:cNvSpPr txBox="1"/>
            <p:nvPr/>
          </p:nvSpPr>
          <p:spPr>
            <a:xfrm>
              <a:off x="5379906" y="3251366"/>
              <a:ext cx="3630984" cy="338554"/>
            </a:xfrm>
            <a:prstGeom prst="rect">
              <a:avLst/>
            </a:prstGeom>
            <a:noFill/>
          </p:spPr>
          <p:txBody>
            <a:bodyPr wrap="square" rtlCol="0">
              <a:spAutoFit/>
            </a:bodyPr>
            <a:lstStyle/>
            <a:p>
              <a:r>
                <a:rPr lang="en-US" altLang="zh-CN" sz="1600" dirty="0" smtClean="0">
                  <a:latin typeface="Calibri"/>
                  <a:cs typeface="Calibri"/>
                </a:rPr>
                <a:t>5</a:t>
              </a:r>
              <a:r>
                <a:rPr lang="zh-CN" altLang="en-US" sz="1600" dirty="0" smtClean="0">
                  <a:latin typeface="Calibri"/>
                  <a:cs typeface="Calibri"/>
                </a:rPr>
                <a:t>   </a:t>
              </a:r>
              <a:r>
                <a:rPr lang="en-US" altLang="zh-CN" sz="1600" dirty="0" smtClean="0">
                  <a:latin typeface="Calibri"/>
                  <a:cs typeface="Calibri"/>
                </a:rPr>
                <a:t>6</a:t>
              </a:r>
              <a:r>
                <a:rPr lang="zh-CN" altLang="en-US" sz="1600" dirty="0" smtClean="0">
                  <a:latin typeface="Calibri"/>
                  <a:cs typeface="Calibri"/>
                </a:rPr>
                <a:t>  </a:t>
              </a:r>
              <a:r>
                <a:rPr lang="en-US" altLang="zh-CN" sz="1600" dirty="0" smtClean="0">
                  <a:latin typeface="Calibri"/>
                  <a:cs typeface="Calibri"/>
                </a:rPr>
                <a:t>7</a:t>
              </a:r>
              <a:r>
                <a:rPr lang="zh-CN" altLang="en-US" sz="1600" dirty="0" smtClean="0">
                  <a:latin typeface="Calibri"/>
                  <a:cs typeface="Calibri"/>
                </a:rPr>
                <a:t>  </a:t>
              </a:r>
              <a:r>
                <a:rPr lang="en-US" altLang="zh-CN" sz="1600" dirty="0" smtClean="0">
                  <a:latin typeface="Calibri"/>
                  <a:cs typeface="Calibri"/>
                </a:rPr>
                <a:t>8</a:t>
              </a:r>
              <a:r>
                <a:rPr lang="zh-CN" altLang="en-US" sz="1600" dirty="0" smtClean="0">
                  <a:latin typeface="Calibri"/>
                  <a:cs typeface="Calibri"/>
                </a:rPr>
                <a:t> </a:t>
              </a:r>
              <a:r>
                <a:rPr lang="en-US" altLang="zh-CN" sz="1600" dirty="0" smtClean="0">
                  <a:latin typeface="Calibri"/>
                  <a:cs typeface="Calibri"/>
                </a:rPr>
                <a:t> 9</a:t>
              </a:r>
              <a:r>
                <a:rPr lang="zh-CN" altLang="en-US" sz="1600" dirty="0" smtClean="0">
                  <a:latin typeface="Calibri"/>
                  <a:cs typeface="Calibri"/>
                </a:rPr>
                <a:t>  </a:t>
              </a:r>
              <a:r>
                <a:rPr lang="en-US" altLang="zh-CN" sz="1600" dirty="0" smtClean="0">
                  <a:latin typeface="Calibri"/>
                  <a:cs typeface="Calibri"/>
                </a:rPr>
                <a:t>10</a:t>
              </a:r>
              <a:r>
                <a:rPr lang="zh-CN" altLang="en-US" sz="1600" dirty="0" smtClean="0">
                  <a:latin typeface="Calibri"/>
                  <a:cs typeface="Calibri"/>
                </a:rPr>
                <a:t>  </a:t>
              </a:r>
              <a:r>
                <a:rPr lang="en-US" altLang="zh-CN" sz="1600" dirty="0" smtClean="0">
                  <a:latin typeface="Calibri"/>
                  <a:cs typeface="Calibri"/>
                </a:rPr>
                <a:t>11 </a:t>
              </a:r>
              <a:r>
                <a:rPr lang="zh-CN" altLang="en-US" sz="1600" dirty="0" smtClean="0">
                  <a:latin typeface="Calibri"/>
                  <a:cs typeface="Calibri"/>
                </a:rPr>
                <a:t> </a:t>
              </a:r>
              <a:r>
                <a:rPr lang="en-US" altLang="zh-CN" sz="1600" dirty="0" smtClean="0">
                  <a:latin typeface="Calibri"/>
                  <a:cs typeface="Calibri"/>
                </a:rPr>
                <a:t>12 </a:t>
              </a:r>
              <a:r>
                <a:rPr lang="zh-CN" altLang="en-US" sz="1600" dirty="0" smtClean="0">
                  <a:latin typeface="Calibri"/>
                  <a:cs typeface="Calibri"/>
                </a:rPr>
                <a:t> </a:t>
              </a:r>
              <a:r>
                <a:rPr lang="en-US" altLang="zh-CN" sz="1600" dirty="0" smtClean="0">
                  <a:latin typeface="Calibri"/>
                  <a:cs typeface="Calibri"/>
                </a:rPr>
                <a:t>1</a:t>
              </a:r>
              <a:r>
                <a:rPr lang="zh-CN" altLang="en-US" sz="1600" dirty="0" smtClean="0">
                  <a:latin typeface="Calibri"/>
                  <a:cs typeface="Calibri"/>
                </a:rPr>
                <a:t> </a:t>
              </a:r>
              <a:r>
                <a:rPr lang="zh-CN" altLang="en-US" sz="1600" dirty="0">
                  <a:latin typeface="Calibri"/>
                  <a:cs typeface="Calibri"/>
                </a:rPr>
                <a:t> </a:t>
              </a:r>
              <a:r>
                <a:rPr lang="en-US" altLang="zh-CN" sz="1600" dirty="0" smtClean="0">
                  <a:latin typeface="Calibri"/>
                  <a:cs typeface="Calibri"/>
                </a:rPr>
                <a:t>2</a:t>
              </a:r>
              <a:r>
                <a:rPr lang="zh-CN" altLang="en-US" sz="1600" dirty="0" smtClean="0">
                  <a:latin typeface="Calibri"/>
                  <a:cs typeface="Calibri"/>
                </a:rPr>
                <a:t>   </a:t>
              </a:r>
              <a:r>
                <a:rPr lang="en-US" altLang="zh-CN" sz="1600" dirty="0" smtClean="0">
                  <a:latin typeface="Calibri"/>
                  <a:cs typeface="Calibri"/>
                </a:rPr>
                <a:t>3</a:t>
              </a:r>
              <a:r>
                <a:rPr lang="zh-CN" altLang="en-US" sz="1600" dirty="0" smtClean="0">
                  <a:latin typeface="Calibri"/>
                  <a:cs typeface="Calibri"/>
                </a:rPr>
                <a:t>  </a:t>
              </a:r>
              <a:r>
                <a:rPr lang="en-US" altLang="zh-CN" sz="1600" dirty="0" smtClean="0">
                  <a:latin typeface="Calibri"/>
                  <a:cs typeface="Calibri"/>
                </a:rPr>
                <a:t>4</a:t>
              </a:r>
              <a:r>
                <a:rPr lang="zh-CN" altLang="en-US" sz="1600" dirty="0" smtClean="0">
                  <a:latin typeface="Calibri"/>
                  <a:cs typeface="Calibri"/>
                </a:rPr>
                <a:t> </a:t>
              </a:r>
              <a:r>
                <a:rPr lang="en-US" altLang="zh-CN" sz="1600" dirty="0" smtClean="0">
                  <a:latin typeface="Calibri"/>
                  <a:cs typeface="Calibri"/>
                </a:rPr>
                <a:t> 5</a:t>
              </a:r>
              <a:r>
                <a:rPr lang="zh-CN" altLang="en-US" sz="1600" dirty="0" smtClean="0">
                  <a:latin typeface="Calibri"/>
                  <a:cs typeface="Calibri"/>
                </a:rPr>
                <a:t>   </a:t>
              </a:r>
              <a:r>
                <a:rPr lang="en-US" altLang="zh-CN" sz="1600" dirty="0" smtClean="0">
                  <a:latin typeface="Calibri"/>
                  <a:cs typeface="Calibri"/>
                </a:rPr>
                <a:t>6</a:t>
              </a:r>
              <a:r>
                <a:rPr lang="zh-CN" altLang="en-US" sz="1600" dirty="0" smtClean="0">
                  <a:latin typeface="Calibri"/>
                  <a:cs typeface="Calibri"/>
                </a:rPr>
                <a:t>  </a:t>
              </a:r>
              <a:r>
                <a:rPr lang="en-US" altLang="zh-CN" sz="1600" dirty="0" smtClean="0">
                  <a:latin typeface="Calibri"/>
                  <a:cs typeface="Calibri"/>
                </a:rPr>
                <a:t>7</a:t>
              </a:r>
              <a:endParaRPr lang="en-US" sz="1600" dirty="0">
                <a:latin typeface="Calibri"/>
                <a:cs typeface="Calibri"/>
              </a:endParaRPr>
            </a:p>
          </p:txBody>
        </p:sp>
      </p:grpSp>
      <p:grpSp>
        <p:nvGrpSpPr>
          <p:cNvPr id="14" name="Group 13"/>
          <p:cNvGrpSpPr/>
          <p:nvPr/>
        </p:nvGrpSpPr>
        <p:grpSpPr>
          <a:xfrm>
            <a:off x="108393" y="3396694"/>
            <a:ext cx="4434053" cy="3526013"/>
            <a:chOff x="6189613" y="1538676"/>
            <a:chExt cx="5758636" cy="5151745"/>
          </a:xfrm>
        </p:grpSpPr>
        <p:pic>
          <p:nvPicPr>
            <p:cNvPr id="15" name="Picture 14" descr="Fig2.eps"/>
            <p:cNvPicPr>
              <a:picLocks noChangeAspect="1"/>
            </p:cNvPicPr>
            <p:nvPr/>
          </p:nvPicPr>
          <p:blipFill rotWithShape="1">
            <a:blip r:embed="rId3">
              <a:extLst>
                <a:ext uri="{28A0092B-C50C-407E-A947-70E740481C1C}">
                  <a14:useLocalDpi xmlns:a14="http://schemas.microsoft.com/office/drawing/2010/main" val="0"/>
                </a:ext>
              </a:extLst>
            </a:blip>
            <a:srcRect l="859" t="51393" r="52851" b="-223"/>
            <a:stretch/>
          </p:blipFill>
          <p:spPr>
            <a:xfrm>
              <a:off x="6189613" y="1538676"/>
              <a:ext cx="5758636" cy="4510671"/>
            </a:xfrm>
            <a:prstGeom prst="rect">
              <a:avLst/>
            </a:prstGeom>
          </p:spPr>
        </p:pic>
        <p:sp>
          <p:nvSpPr>
            <p:cNvPr id="16" name="Right Arrow 15"/>
            <p:cNvSpPr/>
            <p:nvPr/>
          </p:nvSpPr>
          <p:spPr>
            <a:xfrm>
              <a:off x="7248170" y="5990528"/>
              <a:ext cx="4566989" cy="282209"/>
            </a:xfrm>
            <a:prstGeom prst="rightArrow">
              <a:avLst/>
            </a:prstGeom>
            <a:gradFill flip="none" rotWithShape="1">
              <a:gsLst>
                <a:gs pos="0">
                  <a:srgbClr val="43B1D6"/>
                </a:gs>
                <a:gs pos="100000">
                  <a:srgbClr val="FFDE72"/>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7248170" y="6195770"/>
              <a:ext cx="1116571" cy="494651"/>
            </a:xfrm>
            <a:prstGeom prst="rect">
              <a:avLst/>
            </a:prstGeom>
            <a:noFill/>
          </p:spPr>
          <p:txBody>
            <a:bodyPr wrap="none" rtlCol="0">
              <a:spAutoFit/>
            </a:bodyPr>
            <a:lstStyle/>
            <a:p>
              <a:r>
                <a:rPr lang="en-US" sz="1600" dirty="0" smtClean="0">
                  <a:latin typeface="Calibri"/>
                  <a:cs typeface="Calibri"/>
                </a:rPr>
                <a:t>wet</a:t>
              </a:r>
              <a:r>
                <a:rPr lang="zh-CN" altLang="en-US" sz="1600" dirty="0" smtClean="0">
                  <a:latin typeface="Calibri"/>
                  <a:cs typeface="Calibri"/>
                </a:rPr>
                <a:t> </a:t>
              </a:r>
              <a:r>
                <a:rPr lang="en-US" altLang="zh-CN" sz="1600" dirty="0" smtClean="0">
                  <a:latin typeface="Calibri"/>
                  <a:cs typeface="Calibri"/>
                </a:rPr>
                <a:t>site</a:t>
              </a:r>
              <a:endParaRPr lang="en-US" sz="1600" dirty="0">
                <a:latin typeface="Calibri"/>
                <a:cs typeface="Calibri"/>
              </a:endParaRPr>
            </a:p>
          </p:txBody>
        </p:sp>
        <p:sp>
          <p:nvSpPr>
            <p:cNvPr id="18" name="TextBox 17"/>
            <p:cNvSpPr txBox="1"/>
            <p:nvPr/>
          </p:nvSpPr>
          <p:spPr>
            <a:xfrm>
              <a:off x="10646212" y="6181410"/>
              <a:ext cx="1056853" cy="494650"/>
            </a:xfrm>
            <a:prstGeom prst="rect">
              <a:avLst/>
            </a:prstGeom>
            <a:noFill/>
          </p:spPr>
          <p:txBody>
            <a:bodyPr wrap="none" rtlCol="0">
              <a:spAutoFit/>
            </a:bodyPr>
            <a:lstStyle/>
            <a:p>
              <a:r>
                <a:rPr lang="en-US" altLang="zh-CN" sz="1600" dirty="0" smtClean="0">
                  <a:latin typeface="Calibri"/>
                  <a:cs typeface="Calibri"/>
                </a:rPr>
                <a:t>dry</a:t>
              </a:r>
              <a:r>
                <a:rPr lang="zh-CN" altLang="en-US" sz="1600" dirty="0" smtClean="0">
                  <a:latin typeface="Calibri"/>
                  <a:cs typeface="Calibri"/>
                </a:rPr>
                <a:t> </a:t>
              </a:r>
              <a:r>
                <a:rPr lang="en-US" altLang="zh-CN" sz="1600" dirty="0" smtClean="0">
                  <a:latin typeface="Calibri"/>
                  <a:cs typeface="Calibri"/>
                </a:rPr>
                <a:t>site</a:t>
              </a:r>
              <a:endParaRPr lang="en-US" sz="1600" dirty="0">
                <a:latin typeface="Calibri"/>
                <a:cs typeface="Calibri"/>
              </a:endParaRPr>
            </a:p>
          </p:txBody>
        </p:sp>
      </p:grpSp>
      <p:grpSp>
        <p:nvGrpSpPr>
          <p:cNvPr id="20" name="Group 19"/>
          <p:cNvGrpSpPr/>
          <p:nvPr/>
        </p:nvGrpSpPr>
        <p:grpSpPr>
          <a:xfrm>
            <a:off x="4664854" y="3396694"/>
            <a:ext cx="4355001" cy="3497481"/>
            <a:chOff x="6220482" y="1205152"/>
            <a:chExt cx="5971518" cy="5148941"/>
          </a:xfrm>
        </p:grpSpPr>
        <p:pic>
          <p:nvPicPr>
            <p:cNvPr id="21" name="Picture 20" descr="Fig2.eps"/>
            <p:cNvPicPr>
              <a:picLocks noChangeAspect="1"/>
            </p:cNvPicPr>
            <p:nvPr/>
          </p:nvPicPr>
          <p:blipFill rotWithShape="1">
            <a:blip r:embed="rId3">
              <a:extLst>
                <a:ext uri="{28A0092B-C50C-407E-A947-70E740481C1C}">
                  <a14:useLocalDpi xmlns:a14="http://schemas.microsoft.com/office/drawing/2010/main" val="0"/>
                </a:ext>
              </a:extLst>
            </a:blip>
            <a:srcRect l="50862" t="51393" r="1137" b="-223"/>
            <a:stretch/>
          </p:blipFill>
          <p:spPr>
            <a:xfrm>
              <a:off x="6220482" y="1205152"/>
              <a:ext cx="5971518" cy="4510671"/>
            </a:xfrm>
            <a:prstGeom prst="rect">
              <a:avLst/>
            </a:prstGeom>
          </p:spPr>
        </p:pic>
        <p:sp>
          <p:nvSpPr>
            <p:cNvPr id="22" name="Right Arrow 21"/>
            <p:cNvSpPr/>
            <p:nvPr/>
          </p:nvSpPr>
          <p:spPr>
            <a:xfrm>
              <a:off x="7248170" y="5695484"/>
              <a:ext cx="4566989" cy="282209"/>
            </a:xfrm>
            <a:prstGeom prst="rightArrow">
              <a:avLst/>
            </a:prstGeom>
            <a:gradFill flip="none" rotWithShape="1">
              <a:gsLst>
                <a:gs pos="0">
                  <a:srgbClr val="43B1D6"/>
                </a:gs>
                <a:gs pos="100000">
                  <a:srgbClr val="FFDE72"/>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7248170" y="5855679"/>
              <a:ext cx="1160992" cy="498414"/>
            </a:xfrm>
            <a:prstGeom prst="rect">
              <a:avLst/>
            </a:prstGeom>
            <a:noFill/>
          </p:spPr>
          <p:txBody>
            <a:bodyPr wrap="none" rtlCol="0">
              <a:spAutoFit/>
            </a:bodyPr>
            <a:lstStyle/>
            <a:p>
              <a:r>
                <a:rPr lang="en-US" sz="1600" dirty="0" smtClean="0">
                  <a:latin typeface="Calibri"/>
                  <a:cs typeface="Calibri"/>
                </a:rPr>
                <a:t>wet</a:t>
              </a:r>
              <a:r>
                <a:rPr lang="zh-CN" altLang="en-US" sz="1600" dirty="0" smtClean="0">
                  <a:latin typeface="Calibri"/>
                  <a:cs typeface="Calibri"/>
                </a:rPr>
                <a:t> </a:t>
              </a:r>
              <a:r>
                <a:rPr lang="en-US" altLang="zh-CN" sz="1600" dirty="0" smtClean="0">
                  <a:latin typeface="Calibri"/>
                  <a:cs typeface="Calibri"/>
                </a:rPr>
                <a:t>site</a:t>
              </a:r>
              <a:endParaRPr lang="en-US" sz="1600" dirty="0">
                <a:latin typeface="Calibri"/>
                <a:cs typeface="Calibri"/>
              </a:endParaRPr>
            </a:p>
          </p:txBody>
        </p:sp>
        <p:sp>
          <p:nvSpPr>
            <p:cNvPr id="24" name="TextBox 23"/>
            <p:cNvSpPr txBox="1"/>
            <p:nvPr/>
          </p:nvSpPr>
          <p:spPr>
            <a:xfrm>
              <a:off x="10646212" y="5818797"/>
              <a:ext cx="1098898" cy="498414"/>
            </a:xfrm>
            <a:prstGeom prst="rect">
              <a:avLst/>
            </a:prstGeom>
            <a:noFill/>
          </p:spPr>
          <p:txBody>
            <a:bodyPr wrap="none" rtlCol="0">
              <a:spAutoFit/>
            </a:bodyPr>
            <a:lstStyle/>
            <a:p>
              <a:r>
                <a:rPr lang="en-US" altLang="zh-CN" sz="1600" dirty="0" smtClean="0">
                  <a:latin typeface="Calibri"/>
                  <a:cs typeface="Calibri"/>
                </a:rPr>
                <a:t>dry</a:t>
              </a:r>
              <a:r>
                <a:rPr lang="zh-CN" altLang="en-US" sz="1600" dirty="0" smtClean="0">
                  <a:latin typeface="Calibri"/>
                  <a:cs typeface="Calibri"/>
                </a:rPr>
                <a:t> </a:t>
              </a:r>
              <a:r>
                <a:rPr lang="en-US" altLang="zh-CN" sz="1600" dirty="0" smtClean="0">
                  <a:latin typeface="Calibri"/>
                  <a:cs typeface="Calibri"/>
                </a:rPr>
                <a:t>site</a:t>
              </a:r>
              <a:endParaRPr lang="en-US" sz="1600" dirty="0">
                <a:latin typeface="Calibri"/>
                <a:cs typeface="Calibri"/>
              </a:endParaRPr>
            </a:p>
          </p:txBody>
        </p:sp>
      </p:grpSp>
      <p:sp>
        <p:nvSpPr>
          <p:cNvPr id="25" name="TextBox 24"/>
          <p:cNvSpPr txBox="1"/>
          <p:nvPr/>
        </p:nvSpPr>
        <p:spPr>
          <a:xfrm>
            <a:off x="3441600" y="-89982"/>
            <a:ext cx="2713453" cy="461665"/>
          </a:xfrm>
          <a:prstGeom prst="rect">
            <a:avLst/>
          </a:prstGeom>
          <a:noFill/>
        </p:spPr>
        <p:txBody>
          <a:bodyPr wrap="none" rtlCol="0">
            <a:spAutoFit/>
          </a:bodyPr>
          <a:lstStyle/>
          <a:p>
            <a:r>
              <a:rPr lang="en-US" sz="2400" b="1" dirty="0" smtClean="0">
                <a:solidFill>
                  <a:srgbClr val="0000FF"/>
                </a:solidFill>
              </a:rPr>
              <a:t>Watershed</a:t>
            </a:r>
            <a:r>
              <a:rPr lang="zh-CN" altLang="en-US" sz="2400" b="1" dirty="0" smtClean="0">
                <a:solidFill>
                  <a:srgbClr val="0000FF"/>
                </a:solidFill>
              </a:rPr>
              <a:t> </a:t>
            </a:r>
            <a:r>
              <a:rPr lang="en-US" sz="2400" b="1" dirty="0" smtClean="0">
                <a:solidFill>
                  <a:srgbClr val="0000FF"/>
                </a:solidFill>
              </a:rPr>
              <a:t>Average</a:t>
            </a:r>
            <a:endParaRPr lang="en-US" sz="2400" b="1" dirty="0">
              <a:solidFill>
                <a:srgbClr val="0000FF"/>
              </a:solidFill>
            </a:endParaRPr>
          </a:p>
        </p:txBody>
      </p:sp>
      <p:sp>
        <p:nvSpPr>
          <p:cNvPr id="26" name="TextBox 25"/>
          <p:cNvSpPr txBox="1"/>
          <p:nvPr/>
        </p:nvSpPr>
        <p:spPr>
          <a:xfrm>
            <a:off x="3719582" y="3181160"/>
            <a:ext cx="2269822" cy="461665"/>
          </a:xfrm>
          <a:prstGeom prst="rect">
            <a:avLst/>
          </a:prstGeom>
          <a:noFill/>
        </p:spPr>
        <p:txBody>
          <a:bodyPr wrap="none" rtlCol="0">
            <a:spAutoFit/>
          </a:bodyPr>
          <a:lstStyle/>
          <a:p>
            <a:r>
              <a:rPr lang="en-US" sz="2400" b="1" dirty="0" smtClean="0">
                <a:solidFill>
                  <a:srgbClr val="0000FF"/>
                </a:solidFill>
              </a:rPr>
              <a:t>Spatial</a:t>
            </a:r>
            <a:r>
              <a:rPr lang="zh-CN" altLang="en-US" sz="2400" b="1" dirty="0" smtClean="0">
                <a:solidFill>
                  <a:srgbClr val="0000FF"/>
                </a:solidFill>
              </a:rPr>
              <a:t> </a:t>
            </a:r>
            <a:r>
              <a:rPr lang="en-US" altLang="zh-CN" sz="2400" b="1" dirty="0" smtClean="0">
                <a:solidFill>
                  <a:srgbClr val="0000FF"/>
                </a:solidFill>
              </a:rPr>
              <a:t>variation</a:t>
            </a:r>
            <a:endParaRPr lang="en-US" sz="2400" b="1" dirty="0">
              <a:solidFill>
                <a:srgbClr val="0000FF"/>
              </a:solidFill>
            </a:endParaRPr>
          </a:p>
        </p:txBody>
      </p:sp>
      <p:sp>
        <p:nvSpPr>
          <p:cNvPr id="2" name="TextBox 1"/>
          <p:cNvSpPr txBox="1"/>
          <p:nvPr/>
        </p:nvSpPr>
        <p:spPr>
          <a:xfrm>
            <a:off x="694864" y="76200"/>
            <a:ext cx="600536" cy="523220"/>
          </a:xfrm>
          <a:prstGeom prst="rect">
            <a:avLst/>
          </a:prstGeom>
          <a:noFill/>
        </p:spPr>
        <p:txBody>
          <a:bodyPr wrap="square" rtlCol="0">
            <a:spAutoFit/>
          </a:bodyPr>
          <a:lstStyle/>
          <a:p>
            <a:r>
              <a:rPr lang="en-US" sz="2800" b="1" dirty="0" smtClean="0"/>
              <a:t>H7</a:t>
            </a:r>
            <a:endParaRPr lang="en-US" sz="2800" b="1" dirty="0"/>
          </a:p>
        </p:txBody>
      </p:sp>
    </p:spTree>
    <p:extLst>
      <p:ext uri="{BB962C8B-B14F-4D97-AF65-F5344CB8AC3E}">
        <p14:creationId xmlns:p14="http://schemas.microsoft.com/office/powerpoint/2010/main" val="29212223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1261806"/>
            <a:ext cx="4935711" cy="3157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a:spLocks noGrp="1"/>
          </p:cNvSpPr>
          <p:nvPr>
            <p:ph type="title"/>
          </p:nvPr>
        </p:nvSpPr>
        <p:spPr>
          <a:xfrm>
            <a:off x="457200" y="0"/>
            <a:ext cx="8229600" cy="1143000"/>
          </a:xfrm>
        </p:spPr>
        <p:txBody>
          <a:bodyPr>
            <a:normAutofit/>
          </a:bodyPr>
          <a:lstStyle/>
          <a:p>
            <a:r>
              <a:rPr lang="en-US" dirty="0"/>
              <a:t>Hypotheses of Shale Hills II</a:t>
            </a:r>
          </a:p>
        </p:txBody>
      </p:sp>
      <p:sp>
        <p:nvSpPr>
          <p:cNvPr id="6" name="Content Placeholder 2"/>
          <p:cNvSpPr>
            <a:spLocks noGrp="1"/>
          </p:cNvSpPr>
          <p:nvPr>
            <p:ph idx="1"/>
          </p:nvPr>
        </p:nvSpPr>
        <p:spPr>
          <a:xfrm>
            <a:off x="34290" y="838200"/>
            <a:ext cx="4080510" cy="5562600"/>
          </a:xfrm>
        </p:spPr>
        <p:txBody>
          <a:bodyPr>
            <a:noAutofit/>
          </a:bodyPr>
          <a:lstStyle/>
          <a:p>
            <a:pPr marL="0" indent="0">
              <a:buNone/>
            </a:pPr>
            <a:r>
              <a:rPr lang="en-US" sz="1100" b="1" dirty="0" smtClean="0"/>
              <a:t>H1 - </a:t>
            </a:r>
            <a:r>
              <a:rPr lang="en-US" sz="1100" b="1" dirty="0"/>
              <a:t>The </a:t>
            </a:r>
            <a:r>
              <a:rPr lang="en-US" sz="1100" b="1" dirty="0" smtClean="0"/>
              <a:t>fracture hypothesis:  </a:t>
            </a:r>
            <a:r>
              <a:rPr lang="en-US" sz="1100" i="1" dirty="0" smtClean="0"/>
              <a:t>Feedbacks among </a:t>
            </a:r>
            <a:r>
              <a:rPr lang="en-US" sz="1100" i="1" dirty="0"/>
              <a:t>frost shattering, weathering reactions, </a:t>
            </a:r>
            <a:r>
              <a:rPr lang="en-US" sz="1100" i="1" dirty="0" smtClean="0"/>
              <a:t>and the evolution </a:t>
            </a:r>
            <a:r>
              <a:rPr lang="en-US" sz="1100" i="1" dirty="0"/>
              <a:t>of topography have resulted in </a:t>
            </a:r>
            <a:r>
              <a:rPr lang="en-US" sz="1100" i="1" dirty="0" smtClean="0"/>
              <a:t>an asymmetric </a:t>
            </a:r>
            <a:r>
              <a:rPr lang="en-US" sz="1100" i="1" dirty="0"/>
              <a:t>distribution of fractures that in </a:t>
            </a:r>
            <a:r>
              <a:rPr lang="en-US" sz="1100" i="1" dirty="0" smtClean="0"/>
              <a:t>turn controls </a:t>
            </a:r>
            <a:r>
              <a:rPr lang="en-US" sz="1100" i="1" dirty="0"/>
              <a:t>the observed differences in fluid flow in the subsurface between the sun-facing and </a:t>
            </a:r>
            <a:r>
              <a:rPr lang="en-US" sz="1100" i="1" dirty="0" smtClean="0"/>
              <a:t>shaded sides of </a:t>
            </a:r>
            <a:r>
              <a:rPr lang="en-US" sz="1100" i="1" dirty="0"/>
              <a:t>catchments within Shale Hills and much of </a:t>
            </a:r>
            <a:r>
              <a:rPr lang="en-US" sz="1100" i="1" dirty="0" smtClean="0"/>
              <a:t>the Susquehanna </a:t>
            </a:r>
            <a:r>
              <a:rPr lang="en-US" sz="1100" i="1" dirty="0"/>
              <a:t>River Basin.</a:t>
            </a:r>
            <a:r>
              <a:rPr lang="en-US" sz="1100" dirty="0" smtClean="0"/>
              <a:t>  Kirby </a:t>
            </a:r>
            <a:r>
              <a:rPr lang="en-US" sz="1100" dirty="0" err="1" smtClean="0"/>
              <a:t>Biermann</a:t>
            </a:r>
            <a:r>
              <a:rPr lang="en-US" sz="1100" dirty="0" smtClean="0"/>
              <a:t> </a:t>
            </a:r>
            <a:r>
              <a:rPr lang="en-US" sz="1100" dirty="0" err="1" smtClean="0"/>
              <a:t>Singha</a:t>
            </a:r>
            <a:r>
              <a:rPr lang="en-US" sz="1100" dirty="0" smtClean="0"/>
              <a:t> Brantley</a:t>
            </a:r>
          </a:p>
          <a:p>
            <a:pPr marL="0" indent="0">
              <a:buNone/>
            </a:pPr>
            <a:r>
              <a:rPr lang="en-US" sz="1100" b="1" dirty="0" smtClean="0"/>
              <a:t>H2 - </a:t>
            </a:r>
            <a:r>
              <a:rPr lang="en-US" sz="1100" b="1" dirty="0"/>
              <a:t>Imprint of biota on acid- and redox-weathering </a:t>
            </a:r>
            <a:r>
              <a:rPr lang="en-US" sz="1100" b="1" dirty="0" smtClean="0"/>
              <a:t>hypothesis:  </a:t>
            </a:r>
            <a:r>
              <a:rPr lang="en-US" sz="1100" i="1" dirty="0"/>
              <a:t>The distribution </a:t>
            </a:r>
            <a:r>
              <a:rPr lang="en-US" sz="1100" i="1" dirty="0" smtClean="0"/>
              <a:t>of weathering </a:t>
            </a:r>
            <a:r>
              <a:rPr lang="en-US" sz="1100" i="1" dirty="0"/>
              <a:t>reactions across a landscape can be described as a function of biotic and abiotic </a:t>
            </a:r>
            <a:r>
              <a:rPr lang="en-US" sz="1100" i="1" dirty="0" smtClean="0"/>
              <a:t>production and </a:t>
            </a:r>
            <a:r>
              <a:rPr lang="en-US" sz="1100" i="1" dirty="0"/>
              <a:t>consumption of acids (CO2, DOC) and O2</a:t>
            </a:r>
            <a:r>
              <a:rPr lang="en-US" sz="1100" i="1" dirty="0" smtClean="0"/>
              <a:t>. Kaye</a:t>
            </a:r>
            <a:endParaRPr lang="en-US" sz="1100" dirty="0" smtClean="0"/>
          </a:p>
          <a:p>
            <a:pPr marL="0" indent="0">
              <a:buNone/>
            </a:pPr>
            <a:r>
              <a:rPr lang="en-US" sz="1100" b="1" dirty="0" smtClean="0"/>
              <a:t>H3 – The tree-root hypothesis:  </a:t>
            </a:r>
            <a:r>
              <a:rPr lang="en-US" sz="1100" i="1" dirty="0"/>
              <a:t>Trees with deeper roots (oaks) are associated with less </a:t>
            </a:r>
            <a:r>
              <a:rPr lang="en-US" sz="1100" i="1" dirty="0" smtClean="0"/>
              <a:t>frequent tree </a:t>
            </a:r>
            <a:r>
              <a:rPr lang="en-US" sz="1100" i="1" dirty="0"/>
              <a:t>throw, slower hillslope erosion rates, fewer vertical macropores, faster weathering at depth, </a:t>
            </a:r>
            <a:r>
              <a:rPr lang="en-US" sz="1100" i="1" dirty="0" smtClean="0"/>
              <a:t>and deeper </a:t>
            </a:r>
            <a:r>
              <a:rPr lang="en-US" sz="1100" i="1" dirty="0"/>
              <a:t>regolith than trees with shallower roots (maples</a:t>
            </a:r>
            <a:r>
              <a:rPr lang="en-US" sz="1100" i="1" dirty="0" smtClean="0"/>
              <a:t>). </a:t>
            </a:r>
            <a:r>
              <a:rPr lang="en-US" sz="1100" i="1" dirty="0" err="1" smtClean="0"/>
              <a:t>Eissenstat</a:t>
            </a:r>
            <a:endParaRPr lang="en-US" sz="1100" dirty="0" smtClean="0"/>
          </a:p>
          <a:p>
            <a:pPr marL="0" indent="0">
              <a:buNone/>
            </a:pPr>
            <a:r>
              <a:rPr lang="en-US" sz="1100" b="1" dirty="0" smtClean="0"/>
              <a:t>H4 – The soil macropore hypothesis:</a:t>
            </a:r>
            <a:r>
              <a:rPr lang="en-US" sz="1100" dirty="0" smtClean="0"/>
              <a:t>  </a:t>
            </a:r>
            <a:r>
              <a:rPr lang="en-US" sz="1100" i="1" dirty="0"/>
              <a:t>Macropores are </a:t>
            </a:r>
            <a:r>
              <a:rPr lang="en-US" sz="1100" i="1" dirty="0" smtClean="0"/>
              <a:t>important </a:t>
            </a:r>
            <a:r>
              <a:rPr lang="en-US" sz="1100" i="1" dirty="0"/>
              <a:t>in controlling fluid flow </a:t>
            </a:r>
            <a:r>
              <a:rPr lang="en-US" sz="1100" i="1" dirty="0" smtClean="0"/>
              <a:t>and chemistry </a:t>
            </a:r>
            <a:r>
              <a:rPr lang="en-US" sz="1100" i="1" dirty="0"/>
              <a:t>in soils derived from various </a:t>
            </a:r>
            <a:r>
              <a:rPr lang="en-US" sz="1100" i="1" dirty="0" err="1"/>
              <a:t>lithologies</a:t>
            </a:r>
            <a:r>
              <a:rPr lang="en-US" sz="1100" i="1" dirty="0"/>
              <a:t>, but the nature and effects of these </a:t>
            </a:r>
            <a:r>
              <a:rPr lang="en-US" sz="1100" i="1" dirty="0" smtClean="0"/>
              <a:t>macropores differ </a:t>
            </a:r>
            <a:r>
              <a:rPr lang="en-US" sz="1100" i="1" dirty="0"/>
              <a:t>significantly among shale, calcareous shale, and </a:t>
            </a:r>
            <a:r>
              <a:rPr lang="en-US" sz="1100" i="1" dirty="0" smtClean="0"/>
              <a:t>sandstone. Lin</a:t>
            </a:r>
          </a:p>
          <a:p>
            <a:pPr marL="0" indent="0">
              <a:buNone/>
            </a:pPr>
            <a:r>
              <a:rPr lang="en-US" sz="1100" b="1" dirty="0"/>
              <a:t>H5 – The regolith-modeling hypothesis:  </a:t>
            </a:r>
            <a:r>
              <a:rPr lang="en-US" sz="1100" i="1" dirty="0"/>
              <a:t>Greater evapotranspiration on the sunny, north side of Shale Hills means that less water recharges to the stream, explaining why Mg and other </a:t>
            </a:r>
            <a:r>
              <a:rPr lang="en-US" sz="1100" i="1" dirty="0" err="1"/>
              <a:t>cations</a:t>
            </a:r>
            <a:r>
              <a:rPr lang="en-US" sz="1100" i="1" dirty="0"/>
              <a:t> are less depleted in the regolith on the north compared to the south </a:t>
            </a:r>
            <a:r>
              <a:rPr lang="en-US" sz="1100" i="1" dirty="0" err="1"/>
              <a:t>hillslopes</a:t>
            </a:r>
            <a:r>
              <a:rPr lang="en-US" sz="1100" i="1" dirty="0" smtClean="0"/>
              <a:t>. Li </a:t>
            </a:r>
            <a:r>
              <a:rPr lang="en-US" sz="1100" i="1" dirty="0" err="1" smtClean="0"/>
              <a:t>Li</a:t>
            </a:r>
            <a:endParaRPr lang="en-US" sz="1100" i="1" dirty="0" smtClean="0"/>
          </a:p>
          <a:p>
            <a:pPr marL="0" indent="0">
              <a:buNone/>
            </a:pPr>
            <a:r>
              <a:rPr lang="en-US" sz="1100" b="1" dirty="0"/>
              <a:t>H6 – The stream solute flux hypothesis:  </a:t>
            </a:r>
            <a:r>
              <a:rPr lang="en-US" sz="1100" i="1" dirty="0"/>
              <a:t>Ions that are released quickly from ion exchange sites (Mg, Na, K) throughout the catchment demonstrate </a:t>
            </a:r>
            <a:r>
              <a:rPr lang="en-US" sz="1100" i="1" dirty="0" err="1"/>
              <a:t>chemostatic</a:t>
            </a:r>
            <a:r>
              <a:rPr lang="en-US" sz="1100" i="1" dirty="0"/>
              <a:t> behavior (~constant concentration in the stream), whereas Fe, </a:t>
            </a:r>
            <a:r>
              <a:rPr lang="en-US" sz="1100" i="1" dirty="0" err="1"/>
              <a:t>Mn</a:t>
            </a:r>
            <a:r>
              <a:rPr lang="en-US" sz="1100" i="1" dirty="0"/>
              <a:t>, and DOC concentrations vary with changes in watershed-stream connectivity</a:t>
            </a:r>
            <a:r>
              <a:rPr lang="en-US" sz="1100" i="1" dirty="0" smtClean="0"/>
              <a:t>. Sullivan </a:t>
            </a:r>
            <a:r>
              <a:rPr lang="en-US" sz="1100" i="1" dirty="0" err="1" smtClean="0"/>
              <a:t>Gooseff</a:t>
            </a:r>
            <a:r>
              <a:rPr lang="en-US" sz="1100" i="1" dirty="0" smtClean="0"/>
              <a:t> Brantley</a:t>
            </a:r>
            <a:endParaRPr lang="en-US" sz="1100" dirty="0"/>
          </a:p>
          <a:p>
            <a:pPr marL="0" indent="0">
              <a:buNone/>
            </a:pPr>
            <a:r>
              <a:rPr lang="en-US" sz="1100" b="1" dirty="0" smtClean="0"/>
              <a:t>H7 – The land-air-ecosystem coupling hypothesis</a:t>
            </a:r>
            <a:r>
              <a:rPr lang="en-US" sz="1100" dirty="0" smtClean="0"/>
              <a:t>:  </a:t>
            </a:r>
            <a:r>
              <a:rPr lang="en-US" sz="1100" i="1" dirty="0" smtClean="0"/>
              <a:t>Land-atmosphere fluxes of carbon (C) and water, ground-water hydrology, and ecosystem change are coupled processes at time scales of months to decades. This coupling varies with the lithology and land use and position on the </a:t>
            </a:r>
            <a:r>
              <a:rPr lang="en-US" sz="1100" i="1" dirty="0" err="1" smtClean="0"/>
              <a:t>hillslope</a:t>
            </a:r>
            <a:r>
              <a:rPr lang="en-US" sz="1100" i="1" dirty="0" smtClean="0"/>
              <a:t>. Davis</a:t>
            </a:r>
            <a:endParaRPr lang="en-US" sz="1100" dirty="0" smtClean="0"/>
          </a:p>
          <a:p>
            <a:pPr marL="0" indent="0">
              <a:buNone/>
            </a:pPr>
            <a:endParaRPr lang="en-US" sz="1100" dirty="0" smtClean="0"/>
          </a:p>
        </p:txBody>
      </p:sp>
      <p:sp>
        <p:nvSpPr>
          <p:cNvPr id="7" name="Rectangle 6"/>
          <p:cNvSpPr/>
          <p:nvPr/>
        </p:nvSpPr>
        <p:spPr>
          <a:xfrm>
            <a:off x="4609338" y="4663440"/>
            <a:ext cx="4099034" cy="2123658"/>
          </a:xfrm>
          <a:prstGeom prst="rect">
            <a:avLst/>
          </a:prstGeom>
        </p:spPr>
        <p:txBody>
          <a:bodyPr wrap="square">
            <a:spAutoFit/>
          </a:bodyPr>
          <a:lstStyle/>
          <a:p>
            <a:r>
              <a:rPr lang="en-US" sz="1100" b="1" dirty="0" smtClean="0"/>
              <a:t>H8 </a:t>
            </a:r>
            <a:r>
              <a:rPr lang="en-US" sz="1100" b="1" dirty="0"/>
              <a:t>– Water-data integration hypothesis</a:t>
            </a:r>
            <a:r>
              <a:rPr lang="en-US" sz="1100" dirty="0"/>
              <a:t>:  </a:t>
            </a:r>
            <a:r>
              <a:rPr lang="en-US" sz="1100" i="1" dirty="0"/>
              <a:t>Co-located, intensive, </a:t>
            </a:r>
            <a:r>
              <a:rPr lang="en-US" sz="1100" i="1" dirty="0" err="1"/>
              <a:t>relocatable</a:t>
            </a:r>
            <a:r>
              <a:rPr lang="en-US" sz="1100" i="1" dirty="0"/>
              <a:t> measurements of soil moisture, tree sap flux, sapwood area, LAI, ground water depth, temperature, 18O and D/H along with a 4-component radiometer, laser precipitation monitor and landscape-level soil moisture (COSMOS) can be assimilated within a multi-scale distributed modeling framework to project physical processes from Shale Hills to Shavers Creek to YWC and Snake Creek watersheds</a:t>
            </a:r>
            <a:r>
              <a:rPr lang="en-US" sz="1100" i="1" dirty="0" smtClean="0"/>
              <a:t>. Duffy</a:t>
            </a:r>
            <a:endParaRPr lang="en-US" sz="1100" dirty="0"/>
          </a:p>
          <a:p>
            <a:r>
              <a:rPr lang="en-US" sz="1100" b="1" dirty="0"/>
              <a:t>H9 – </a:t>
            </a:r>
            <a:r>
              <a:rPr lang="en-US" sz="1100" b="1" dirty="0" err="1"/>
              <a:t>Earthcasting</a:t>
            </a:r>
            <a:r>
              <a:rPr lang="en-US" sz="1100" b="1" dirty="0"/>
              <a:t> hypothesis: </a:t>
            </a:r>
            <a:r>
              <a:rPr lang="en-US" sz="1100" i="1" dirty="0"/>
              <a:t>Increasing atmospheric CO2 in the future will cause higher temperatures and faster weathering of clays in the catchment, increasing </a:t>
            </a:r>
            <a:r>
              <a:rPr lang="en-US" sz="1100" i="1" dirty="0" err="1"/>
              <a:t>streamwater</a:t>
            </a:r>
            <a:r>
              <a:rPr lang="en-US" sz="1100" i="1" dirty="0"/>
              <a:t> solute loads</a:t>
            </a:r>
            <a:r>
              <a:rPr lang="en-US" sz="1100" i="1" dirty="0" smtClean="0"/>
              <a:t>. Sullivan Brantley</a:t>
            </a:r>
            <a:endParaRPr lang="en-US" sz="1100" dirty="0"/>
          </a:p>
        </p:txBody>
      </p:sp>
    </p:spTree>
    <p:extLst>
      <p:ext uri="{BB962C8B-B14F-4D97-AF65-F5344CB8AC3E}">
        <p14:creationId xmlns:p14="http://schemas.microsoft.com/office/powerpoint/2010/main" val="250203160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13360" y="0"/>
            <a:ext cx="851727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smtClean="0">
                <a:latin typeface="Calibri Light" panose="020F0302020204030204" pitchFamily="34" charset="0"/>
              </a:rPr>
              <a:t>H8.  COSMOS</a:t>
            </a:r>
            <a:r>
              <a:rPr lang="zh-CN" altLang="en-US" sz="3600" b="1" dirty="0" smtClean="0">
                <a:latin typeface="Calibri Light" panose="020F0302020204030204" pitchFamily="34" charset="0"/>
              </a:rPr>
              <a:t> </a:t>
            </a:r>
            <a:r>
              <a:rPr lang="en-US" altLang="zh-CN" sz="3600" b="1" dirty="0" smtClean="0">
                <a:latin typeface="Calibri Light" panose="020F0302020204030204" pitchFamily="34" charset="0"/>
              </a:rPr>
              <a:t>Correction and Calibration in GR</a:t>
            </a:r>
            <a:endParaRPr lang="en-US" sz="3600" dirty="0">
              <a:latin typeface="Calibri Light" panose="020F030202020403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965"/>
            <a:ext cx="9144000" cy="5582895"/>
          </a:xfrm>
          <a:prstGeom prst="rect">
            <a:avLst/>
          </a:prstGeom>
        </p:spPr>
      </p:pic>
    </p:spTree>
    <p:extLst>
      <p:ext uri="{BB962C8B-B14F-4D97-AF65-F5344CB8AC3E}">
        <p14:creationId xmlns:p14="http://schemas.microsoft.com/office/powerpoint/2010/main" val="100999512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13360" y="0"/>
            <a:ext cx="851727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smtClean="0">
                <a:latin typeface="Calibri Light" panose="020F0302020204030204" pitchFamily="34" charset="0"/>
              </a:rPr>
              <a:t>H8.  COSMOS</a:t>
            </a:r>
            <a:r>
              <a:rPr lang="zh-CN" altLang="en-US" sz="3600" b="1" dirty="0" smtClean="0">
                <a:latin typeface="Calibri Light" panose="020F0302020204030204" pitchFamily="34" charset="0"/>
              </a:rPr>
              <a:t> </a:t>
            </a:r>
            <a:r>
              <a:rPr lang="en-US" altLang="zh-CN" sz="3600" b="1" dirty="0" smtClean="0">
                <a:latin typeface="Calibri Light" panose="020F0302020204030204" pitchFamily="34" charset="0"/>
              </a:rPr>
              <a:t>Correction and Calibration in GR</a:t>
            </a:r>
            <a:endParaRPr lang="en-US" sz="3600" dirty="0">
              <a:latin typeface="Calibri Light" panose="020F0302020204030204" pitchFamily="34" charset="0"/>
            </a:endParaRPr>
          </a:p>
        </p:txBody>
      </p:sp>
      <p:sp>
        <p:nvSpPr>
          <p:cNvPr id="5" name="AutoShape 2" descr="https://www.evernote.com/shard/s461/res/518efce9-0709-4a7e-a479-b30fa9fae440/ScreenClip.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8768" y="2942464"/>
            <a:ext cx="5130048" cy="3915536"/>
          </a:xfrm>
          <a:prstGeom prst="rect">
            <a:avLst/>
          </a:prstGeom>
        </p:spPr>
      </p:pic>
      <p:sp>
        <p:nvSpPr>
          <p:cNvPr id="7" name="Rectangle 37"/>
          <p:cNvSpPr txBox="1">
            <a:spLocks noChangeArrowheads="1"/>
          </p:cNvSpPr>
          <p:nvPr/>
        </p:nvSpPr>
        <p:spPr>
          <a:xfrm>
            <a:off x="22587" y="1299281"/>
            <a:ext cx="6080760" cy="1502808"/>
          </a:xfrm>
          <a:prstGeom prst="rect">
            <a:avLst/>
          </a:prstGeom>
          <a:noFill/>
          <a:ln>
            <a:noFill/>
          </a:ln>
        </p:spPr>
        <p:txBody>
          <a:bodyPr vert="horz" lIns="438912" tIns="219456" rIns="438912" bIns="219456" rtlCol="0">
            <a:noAutofit/>
          </a:bodyPr>
          <a:lstStyle>
            <a:lvl1pPr marL="0" indent="0" algn="ctr" defTabSz="4389120" rtl="0" eaLnBrk="1" latinLnBrk="0" hangingPunct="1">
              <a:spcBef>
                <a:spcPct val="20000"/>
              </a:spcBef>
              <a:buFont typeface="Arial" pitchFamily="34" charset="0"/>
              <a:buNone/>
              <a:defRPr sz="15400" kern="1200">
                <a:solidFill>
                  <a:schemeClr val="tx1">
                    <a:tint val="75000"/>
                  </a:schemeClr>
                </a:solidFill>
                <a:latin typeface="+mn-lt"/>
                <a:ea typeface="+mn-ea"/>
                <a:cs typeface="+mn-cs"/>
              </a:defRPr>
            </a:lvl1pPr>
            <a:lvl2pPr marL="2194560" indent="0" algn="ctr" defTabSz="4389120" rtl="0" eaLnBrk="1" latinLnBrk="0" hangingPunct="1">
              <a:spcBef>
                <a:spcPct val="20000"/>
              </a:spcBef>
              <a:buFont typeface="Arial" pitchFamily="34" charset="0"/>
              <a:buNone/>
              <a:defRPr sz="13400" kern="1200">
                <a:solidFill>
                  <a:schemeClr val="tx1">
                    <a:tint val="75000"/>
                  </a:schemeClr>
                </a:solidFill>
                <a:latin typeface="+mn-lt"/>
                <a:ea typeface="+mn-ea"/>
                <a:cs typeface="+mn-cs"/>
              </a:defRPr>
            </a:lvl2pPr>
            <a:lvl3pPr marL="4389120" indent="0" algn="ctr" defTabSz="4389120" rtl="0" eaLnBrk="1" latinLnBrk="0" hangingPunct="1">
              <a:spcBef>
                <a:spcPct val="20000"/>
              </a:spcBef>
              <a:buFont typeface="Arial" pitchFamily="34" charset="0"/>
              <a:buNone/>
              <a:defRPr sz="11500" kern="1200">
                <a:solidFill>
                  <a:schemeClr val="tx1">
                    <a:tint val="75000"/>
                  </a:schemeClr>
                </a:solidFill>
                <a:latin typeface="+mn-lt"/>
                <a:ea typeface="+mn-ea"/>
                <a:cs typeface="+mn-cs"/>
              </a:defRPr>
            </a:lvl3pPr>
            <a:lvl4pPr marL="6583680" indent="0" algn="ctr" defTabSz="4389120" rtl="0" eaLnBrk="1" latinLnBrk="0" hangingPunct="1">
              <a:spcBef>
                <a:spcPct val="20000"/>
              </a:spcBef>
              <a:buFont typeface="Arial" pitchFamily="34" charset="0"/>
              <a:buNone/>
              <a:defRPr sz="9600" kern="1200">
                <a:solidFill>
                  <a:schemeClr val="tx1">
                    <a:tint val="75000"/>
                  </a:schemeClr>
                </a:solidFill>
                <a:latin typeface="+mn-lt"/>
                <a:ea typeface="+mn-ea"/>
                <a:cs typeface="+mn-cs"/>
              </a:defRPr>
            </a:lvl4pPr>
            <a:lvl5pPr marL="8778240" indent="0" algn="ctr" defTabSz="4389120" rtl="0" eaLnBrk="1" latinLnBrk="0" hangingPunct="1">
              <a:spcBef>
                <a:spcPct val="20000"/>
              </a:spcBef>
              <a:buFont typeface="Arial" pitchFamily="34" charset="0"/>
              <a:buNone/>
              <a:defRPr sz="9600" kern="1200">
                <a:solidFill>
                  <a:schemeClr val="tx1">
                    <a:tint val="75000"/>
                  </a:schemeClr>
                </a:solidFill>
                <a:latin typeface="+mn-lt"/>
                <a:ea typeface="+mn-ea"/>
                <a:cs typeface="+mn-cs"/>
              </a:defRPr>
            </a:lvl5pPr>
            <a:lvl6pPr marL="10972800" indent="0" algn="ctr" defTabSz="4389120" rtl="0" eaLnBrk="1" latinLnBrk="0" hangingPunct="1">
              <a:spcBef>
                <a:spcPct val="20000"/>
              </a:spcBef>
              <a:buFont typeface="Arial" pitchFamily="34" charset="0"/>
              <a:buNone/>
              <a:defRPr sz="9600" kern="1200">
                <a:solidFill>
                  <a:schemeClr val="tx1">
                    <a:tint val="75000"/>
                  </a:schemeClr>
                </a:solidFill>
                <a:latin typeface="+mn-lt"/>
                <a:ea typeface="+mn-ea"/>
                <a:cs typeface="+mn-cs"/>
              </a:defRPr>
            </a:lvl6pPr>
            <a:lvl7pPr marL="13167360" indent="0" algn="ctr" defTabSz="4389120" rtl="0" eaLnBrk="1" latinLnBrk="0" hangingPunct="1">
              <a:spcBef>
                <a:spcPct val="20000"/>
              </a:spcBef>
              <a:buFont typeface="Arial" pitchFamily="34" charset="0"/>
              <a:buNone/>
              <a:defRPr sz="9600" kern="1200">
                <a:solidFill>
                  <a:schemeClr val="tx1">
                    <a:tint val="75000"/>
                  </a:schemeClr>
                </a:solidFill>
                <a:latin typeface="+mn-lt"/>
                <a:ea typeface="+mn-ea"/>
                <a:cs typeface="+mn-cs"/>
              </a:defRPr>
            </a:lvl7pPr>
            <a:lvl8pPr marL="15361920" indent="0" algn="ctr" defTabSz="4389120" rtl="0" eaLnBrk="1" latinLnBrk="0" hangingPunct="1">
              <a:spcBef>
                <a:spcPct val="20000"/>
              </a:spcBef>
              <a:buFont typeface="Arial" pitchFamily="34" charset="0"/>
              <a:buNone/>
              <a:defRPr sz="9600" kern="1200">
                <a:solidFill>
                  <a:schemeClr val="tx1">
                    <a:tint val="75000"/>
                  </a:schemeClr>
                </a:solidFill>
                <a:latin typeface="+mn-lt"/>
                <a:ea typeface="+mn-ea"/>
                <a:cs typeface="+mn-cs"/>
              </a:defRPr>
            </a:lvl8pPr>
            <a:lvl9pPr marL="17556480" indent="0" algn="ctr" defTabSz="4389120" rtl="0" eaLnBrk="1" latinLnBrk="0" hangingPunct="1">
              <a:spcBef>
                <a:spcPct val="20000"/>
              </a:spcBef>
              <a:buFont typeface="Arial" pitchFamily="34" charset="0"/>
              <a:buNone/>
              <a:defRPr sz="9600" kern="1200">
                <a:solidFill>
                  <a:schemeClr val="tx1">
                    <a:tint val="75000"/>
                  </a:schemeClr>
                </a:solidFill>
                <a:latin typeface="+mn-lt"/>
                <a:ea typeface="+mn-ea"/>
                <a:cs typeface="+mn-cs"/>
              </a:defRPr>
            </a:lvl9pPr>
          </a:lstStyle>
          <a:p>
            <a:pPr algn="just" defTabSz="3729751">
              <a:spcBef>
                <a:spcPts val="1200"/>
              </a:spcBef>
              <a:spcAft>
                <a:spcPts val="600"/>
              </a:spcAft>
              <a:buFont typeface="Wingdings" pitchFamily="2" charset="2"/>
              <a:buChar char="q"/>
              <a:defRPr/>
            </a:pPr>
            <a:r>
              <a:rPr lang="en-US" sz="2000" dirty="0" smtClean="0">
                <a:solidFill>
                  <a:schemeClr val="tx1"/>
                </a:solidFill>
                <a:latin typeface="Times New Roman" panose="02020603050405020304" pitchFamily="18" charset="0"/>
                <a:cs typeface="Times New Roman" panose="02020603050405020304" pitchFamily="18" charset="0"/>
              </a:rPr>
              <a:t> For </a:t>
            </a:r>
            <a:r>
              <a:rPr lang="en-US" sz="2000" dirty="0">
                <a:solidFill>
                  <a:schemeClr val="tx1"/>
                </a:solidFill>
                <a:latin typeface="Times New Roman" panose="02020603050405020304" pitchFamily="18" charset="0"/>
                <a:cs typeface="Times New Roman" panose="02020603050405020304" pitchFamily="18" charset="0"/>
              </a:rPr>
              <a:t>instrument </a:t>
            </a:r>
            <a:r>
              <a:rPr lang="en-US" sz="2000" b="1" u="sng" dirty="0">
                <a:solidFill>
                  <a:schemeClr val="tx1"/>
                </a:solidFill>
                <a:latin typeface="Times New Roman" panose="02020603050405020304" pitchFamily="18" charset="0"/>
                <a:cs typeface="Times New Roman" panose="02020603050405020304" pitchFamily="18" charset="0"/>
              </a:rPr>
              <a:t>calibration</a:t>
            </a:r>
            <a:r>
              <a:rPr lang="en-US" sz="2000" dirty="0">
                <a:solidFill>
                  <a:schemeClr val="tx1"/>
                </a:solidFill>
                <a:latin typeface="Times New Roman" panose="02020603050405020304" pitchFamily="18" charset="0"/>
                <a:cs typeface="Times New Roman" panose="02020603050405020304" pitchFamily="18" charset="0"/>
              </a:rPr>
              <a:t>, 108 soil samples </a:t>
            </a:r>
            <a:r>
              <a:rPr lang="en-US" sz="2000" dirty="0" smtClean="0">
                <a:solidFill>
                  <a:schemeClr val="tx1"/>
                </a:solidFill>
                <a:latin typeface="Times New Roman" panose="02020603050405020304" pitchFamily="18" charset="0"/>
                <a:cs typeface="Times New Roman" panose="02020603050405020304" pitchFamily="18" charset="0"/>
              </a:rPr>
              <a:t>will be </a:t>
            </a:r>
            <a:r>
              <a:rPr lang="en-US" sz="2000" dirty="0">
                <a:solidFill>
                  <a:schemeClr val="tx1"/>
                </a:solidFill>
                <a:latin typeface="Times New Roman" panose="02020603050405020304" pitchFamily="18" charset="0"/>
                <a:cs typeface="Times New Roman" panose="02020603050405020304" pitchFamily="18" charset="0"/>
              </a:rPr>
              <a:t>collected at 18 different locations using </a:t>
            </a:r>
            <a:r>
              <a:rPr lang="en-US" sz="2000" dirty="0" smtClean="0">
                <a:solidFill>
                  <a:schemeClr val="tx1"/>
                </a:solidFill>
                <a:latin typeface="Times New Roman" panose="02020603050405020304" pitchFamily="18" charset="0"/>
                <a:cs typeface="Times New Roman" panose="02020603050405020304" pitchFamily="18" charset="0"/>
              </a:rPr>
              <a:t>a split corer </a:t>
            </a:r>
            <a:r>
              <a:rPr lang="en-US" sz="2000" dirty="0">
                <a:solidFill>
                  <a:schemeClr val="tx1"/>
                </a:solidFill>
                <a:latin typeface="Times New Roman" panose="02020603050405020304" pitchFamily="18" charset="0"/>
                <a:cs typeface="Times New Roman" panose="02020603050405020304" pitchFamily="18" charset="0"/>
              </a:rPr>
              <a:t>and measured by oven-drying method. </a:t>
            </a:r>
          </a:p>
        </p:txBody>
      </p:sp>
      <p:pic>
        <p:nvPicPr>
          <p:cNvPr id="8"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8976" y="884048"/>
            <a:ext cx="2460388" cy="2388627"/>
          </a:xfrm>
          <a:prstGeom prst="rect">
            <a:avLst/>
          </a:prstGeom>
        </p:spPr>
      </p:pic>
      <p:sp>
        <p:nvSpPr>
          <p:cNvPr id="9" name="Rectangle 37"/>
          <p:cNvSpPr txBox="1">
            <a:spLocks noChangeArrowheads="1"/>
          </p:cNvSpPr>
          <p:nvPr/>
        </p:nvSpPr>
        <p:spPr>
          <a:xfrm>
            <a:off x="-98910" y="2661714"/>
            <a:ext cx="4112861" cy="3838868"/>
          </a:xfrm>
          <a:prstGeom prst="rect">
            <a:avLst/>
          </a:prstGeom>
          <a:noFill/>
          <a:ln>
            <a:noFill/>
          </a:ln>
        </p:spPr>
        <p:txBody>
          <a:bodyPr vert="horz" lIns="438912" tIns="219456" rIns="438912" bIns="219456" rtlCol="0">
            <a:noAutofit/>
          </a:bodyPr>
          <a:lstStyle>
            <a:lvl1pPr marL="0" indent="0" algn="ctr" defTabSz="4389120" rtl="0" eaLnBrk="1" latinLnBrk="0" hangingPunct="1">
              <a:spcBef>
                <a:spcPct val="20000"/>
              </a:spcBef>
              <a:buFont typeface="Arial" pitchFamily="34" charset="0"/>
              <a:buNone/>
              <a:defRPr sz="15400" kern="1200">
                <a:solidFill>
                  <a:schemeClr val="tx1">
                    <a:tint val="75000"/>
                  </a:schemeClr>
                </a:solidFill>
                <a:latin typeface="+mn-lt"/>
                <a:ea typeface="+mn-ea"/>
                <a:cs typeface="+mn-cs"/>
              </a:defRPr>
            </a:lvl1pPr>
            <a:lvl2pPr marL="2194560" indent="0" algn="ctr" defTabSz="4389120" rtl="0" eaLnBrk="1" latinLnBrk="0" hangingPunct="1">
              <a:spcBef>
                <a:spcPct val="20000"/>
              </a:spcBef>
              <a:buFont typeface="Arial" pitchFamily="34" charset="0"/>
              <a:buNone/>
              <a:defRPr sz="13400" kern="1200">
                <a:solidFill>
                  <a:schemeClr val="tx1">
                    <a:tint val="75000"/>
                  </a:schemeClr>
                </a:solidFill>
                <a:latin typeface="+mn-lt"/>
                <a:ea typeface="+mn-ea"/>
                <a:cs typeface="+mn-cs"/>
              </a:defRPr>
            </a:lvl2pPr>
            <a:lvl3pPr marL="4389120" indent="0" algn="ctr" defTabSz="4389120" rtl="0" eaLnBrk="1" latinLnBrk="0" hangingPunct="1">
              <a:spcBef>
                <a:spcPct val="20000"/>
              </a:spcBef>
              <a:buFont typeface="Arial" pitchFamily="34" charset="0"/>
              <a:buNone/>
              <a:defRPr sz="11500" kern="1200">
                <a:solidFill>
                  <a:schemeClr val="tx1">
                    <a:tint val="75000"/>
                  </a:schemeClr>
                </a:solidFill>
                <a:latin typeface="+mn-lt"/>
                <a:ea typeface="+mn-ea"/>
                <a:cs typeface="+mn-cs"/>
              </a:defRPr>
            </a:lvl3pPr>
            <a:lvl4pPr marL="6583680" indent="0" algn="ctr" defTabSz="4389120" rtl="0" eaLnBrk="1" latinLnBrk="0" hangingPunct="1">
              <a:spcBef>
                <a:spcPct val="20000"/>
              </a:spcBef>
              <a:buFont typeface="Arial" pitchFamily="34" charset="0"/>
              <a:buNone/>
              <a:defRPr sz="9600" kern="1200">
                <a:solidFill>
                  <a:schemeClr val="tx1">
                    <a:tint val="75000"/>
                  </a:schemeClr>
                </a:solidFill>
                <a:latin typeface="+mn-lt"/>
                <a:ea typeface="+mn-ea"/>
                <a:cs typeface="+mn-cs"/>
              </a:defRPr>
            </a:lvl4pPr>
            <a:lvl5pPr marL="8778240" indent="0" algn="ctr" defTabSz="4389120" rtl="0" eaLnBrk="1" latinLnBrk="0" hangingPunct="1">
              <a:spcBef>
                <a:spcPct val="20000"/>
              </a:spcBef>
              <a:buFont typeface="Arial" pitchFamily="34" charset="0"/>
              <a:buNone/>
              <a:defRPr sz="9600" kern="1200">
                <a:solidFill>
                  <a:schemeClr val="tx1">
                    <a:tint val="75000"/>
                  </a:schemeClr>
                </a:solidFill>
                <a:latin typeface="+mn-lt"/>
                <a:ea typeface="+mn-ea"/>
                <a:cs typeface="+mn-cs"/>
              </a:defRPr>
            </a:lvl5pPr>
            <a:lvl6pPr marL="10972800" indent="0" algn="ctr" defTabSz="4389120" rtl="0" eaLnBrk="1" latinLnBrk="0" hangingPunct="1">
              <a:spcBef>
                <a:spcPct val="20000"/>
              </a:spcBef>
              <a:buFont typeface="Arial" pitchFamily="34" charset="0"/>
              <a:buNone/>
              <a:defRPr sz="9600" kern="1200">
                <a:solidFill>
                  <a:schemeClr val="tx1">
                    <a:tint val="75000"/>
                  </a:schemeClr>
                </a:solidFill>
                <a:latin typeface="+mn-lt"/>
                <a:ea typeface="+mn-ea"/>
                <a:cs typeface="+mn-cs"/>
              </a:defRPr>
            </a:lvl6pPr>
            <a:lvl7pPr marL="13167360" indent="0" algn="ctr" defTabSz="4389120" rtl="0" eaLnBrk="1" latinLnBrk="0" hangingPunct="1">
              <a:spcBef>
                <a:spcPct val="20000"/>
              </a:spcBef>
              <a:buFont typeface="Arial" pitchFamily="34" charset="0"/>
              <a:buNone/>
              <a:defRPr sz="9600" kern="1200">
                <a:solidFill>
                  <a:schemeClr val="tx1">
                    <a:tint val="75000"/>
                  </a:schemeClr>
                </a:solidFill>
                <a:latin typeface="+mn-lt"/>
                <a:ea typeface="+mn-ea"/>
                <a:cs typeface="+mn-cs"/>
              </a:defRPr>
            </a:lvl7pPr>
            <a:lvl8pPr marL="15361920" indent="0" algn="ctr" defTabSz="4389120" rtl="0" eaLnBrk="1" latinLnBrk="0" hangingPunct="1">
              <a:spcBef>
                <a:spcPct val="20000"/>
              </a:spcBef>
              <a:buFont typeface="Arial" pitchFamily="34" charset="0"/>
              <a:buNone/>
              <a:defRPr sz="9600" kern="1200">
                <a:solidFill>
                  <a:schemeClr val="tx1">
                    <a:tint val="75000"/>
                  </a:schemeClr>
                </a:solidFill>
                <a:latin typeface="+mn-lt"/>
                <a:ea typeface="+mn-ea"/>
                <a:cs typeface="+mn-cs"/>
              </a:defRPr>
            </a:lvl8pPr>
            <a:lvl9pPr marL="17556480" indent="0" algn="ctr" defTabSz="4389120" rtl="0" eaLnBrk="1" latinLnBrk="0" hangingPunct="1">
              <a:spcBef>
                <a:spcPct val="20000"/>
              </a:spcBef>
              <a:buFont typeface="Arial" pitchFamily="34" charset="0"/>
              <a:buNone/>
              <a:defRPr sz="9600" kern="1200">
                <a:solidFill>
                  <a:schemeClr val="tx1">
                    <a:tint val="75000"/>
                  </a:schemeClr>
                </a:solidFill>
                <a:latin typeface="+mn-lt"/>
                <a:ea typeface="+mn-ea"/>
                <a:cs typeface="+mn-cs"/>
              </a:defRPr>
            </a:lvl9pPr>
          </a:lstStyle>
          <a:p>
            <a:pPr marL="396875" indent="-396875" algn="just" defTabSz="3729751">
              <a:spcBef>
                <a:spcPts val="1200"/>
              </a:spcBef>
              <a:spcAft>
                <a:spcPts val="600"/>
              </a:spcAft>
              <a:buFont typeface="Wingdings" panose="05000000000000000000" pitchFamily="2" charset="2"/>
              <a:buChar char="ü"/>
              <a:tabLst>
                <a:tab pos="4740275" algn="l"/>
                <a:tab pos="5197475" algn="l"/>
              </a:tabLst>
              <a:defRPr/>
            </a:pPr>
            <a:r>
              <a:rPr lang="en-US" sz="2000" dirty="0" smtClean="0">
                <a:solidFill>
                  <a:schemeClr val="tx1"/>
                </a:solidFill>
                <a:latin typeface="Times New Roman" panose="02020603050405020304" pitchFamily="18" charset="0"/>
                <a:cs typeface="Times New Roman" panose="02020603050405020304" pitchFamily="18" charset="0"/>
              </a:rPr>
              <a:t>Three radial distances </a:t>
            </a:r>
            <a:r>
              <a:rPr lang="en-US" sz="2000" dirty="0">
                <a:solidFill>
                  <a:schemeClr val="tx1"/>
                </a:solidFill>
                <a:latin typeface="Times New Roman" panose="02020603050405020304" pitchFamily="18" charset="0"/>
                <a:cs typeface="Times New Roman" panose="02020603050405020304" pitchFamily="18" charset="0"/>
              </a:rPr>
              <a:t>from the </a:t>
            </a:r>
            <a:r>
              <a:rPr lang="en-US" sz="2000" dirty="0" smtClean="0">
                <a:solidFill>
                  <a:schemeClr val="tx1"/>
                </a:solidFill>
                <a:latin typeface="Times New Roman" panose="02020603050405020304" pitchFamily="18" charset="0"/>
                <a:cs typeface="Times New Roman" panose="02020603050405020304" pitchFamily="18" charset="0"/>
              </a:rPr>
              <a:t>probe station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Times New Roman" panose="02020603050405020304" pitchFamily="18" charset="0"/>
                <a:cs typeface="Times New Roman" panose="02020603050405020304" pitchFamily="18" charset="0"/>
              </a:rPr>
              <a:t>25 </a:t>
            </a:r>
            <a:r>
              <a:rPr lang="en-US" sz="2000" dirty="0">
                <a:solidFill>
                  <a:schemeClr val="tx1"/>
                </a:solidFill>
                <a:latin typeface="Times New Roman" panose="02020603050405020304" pitchFamily="18" charset="0"/>
                <a:cs typeface="Times New Roman" panose="02020603050405020304" pitchFamily="18" charset="0"/>
              </a:rPr>
              <a:t>m, 75 m, and 175m, </a:t>
            </a:r>
            <a:r>
              <a:rPr lang="en-US" sz="2000" dirty="0" smtClean="0">
                <a:solidFill>
                  <a:schemeClr val="tx1"/>
                </a:solidFill>
                <a:latin typeface="Times New Roman" panose="02020603050405020304" pitchFamily="18" charset="0"/>
                <a:cs typeface="Times New Roman" panose="02020603050405020304" pitchFamily="18" charset="0"/>
              </a:rPr>
              <a:t>± a </a:t>
            </a:r>
            <a:r>
              <a:rPr lang="en-US" sz="2000" dirty="0">
                <a:solidFill>
                  <a:schemeClr val="tx1"/>
                </a:solidFill>
                <a:latin typeface="Times New Roman" panose="02020603050405020304" pitchFamily="18" charset="0"/>
                <a:cs typeface="Times New Roman" panose="02020603050405020304" pitchFamily="18" charset="0"/>
              </a:rPr>
              <a:t>few meters; </a:t>
            </a:r>
            <a:endParaRPr lang="en-US" sz="2000" dirty="0" smtClean="0">
              <a:solidFill>
                <a:schemeClr val="tx1"/>
              </a:solidFill>
              <a:latin typeface="Times New Roman" panose="02020603050405020304" pitchFamily="18" charset="0"/>
              <a:cs typeface="Times New Roman" panose="02020603050405020304" pitchFamily="18" charset="0"/>
            </a:endParaRPr>
          </a:p>
          <a:p>
            <a:pPr marL="396875" indent="-396875" algn="just" defTabSz="3729751">
              <a:spcBef>
                <a:spcPts val="1200"/>
              </a:spcBef>
              <a:spcAft>
                <a:spcPts val="600"/>
              </a:spcAft>
              <a:buFont typeface="Wingdings" panose="05000000000000000000" pitchFamily="2" charset="2"/>
              <a:buChar char="ü"/>
              <a:tabLst>
                <a:tab pos="4740275" algn="l"/>
              </a:tabLst>
              <a:defRPr/>
            </a:pPr>
            <a:r>
              <a:rPr lang="en-US" sz="2000" dirty="0" smtClean="0">
                <a:solidFill>
                  <a:schemeClr val="tx1"/>
                </a:solidFill>
                <a:latin typeface="Times New Roman" panose="02020603050405020304" pitchFamily="18" charset="0"/>
                <a:cs typeface="Times New Roman" panose="02020603050405020304" pitchFamily="18" charset="0"/>
              </a:rPr>
              <a:t>Six </a:t>
            </a:r>
            <a:r>
              <a:rPr lang="en-US" sz="2000" dirty="0">
                <a:solidFill>
                  <a:schemeClr val="tx1"/>
                </a:solidFill>
                <a:latin typeface="Times New Roman" panose="02020603050405020304" pitchFamily="18" charset="0"/>
                <a:cs typeface="Times New Roman" panose="02020603050405020304" pitchFamily="18" charset="0"/>
              </a:rPr>
              <a:t>radial directions, every 60 degree starting </a:t>
            </a:r>
            <a:r>
              <a:rPr lang="en-US" sz="2000" dirty="0" smtClean="0">
                <a:solidFill>
                  <a:schemeClr val="tx1"/>
                </a:solidFill>
                <a:latin typeface="Times New Roman" panose="02020603050405020304" pitchFamily="18" charset="0"/>
                <a:cs typeface="Times New Roman" panose="02020603050405020304" pitchFamily="18" charset="0"/>
              </a:rPr>
              <a:t>from </a:t>
            </a:r>
            <a:r>
              <a:rPr lang="en-US" sz="2000" dirty="0">
                <a:solidFill>
                  <a:schemeClr val="tx1"/>
                </a:solidFill>
                <a:latin typeface="Times New Roman" panose="02020603050405020304" pitchFamily="18" charset="0"/>
                <a:cs typeface="Times New Roman" panose="02020603050405020304" pitchFamily="18" charset="0"/>
              </a:rPr>
              <a:t>an arbitrary azimuth; </a:t>
            </a:r>
          </a:p>
          <a:p>
            <a:pPr marL="396875" indent="-396875" algn="just" defTabSz="3729751">
              <a:spcBef>
                <a:spcPts val="1200"/>
              </a:spcBef>
              <a:spcAft>
                <a:spcPts val="600"/>
              </a:spcAft>
              <a:buFont typeface="Wingdings" panose="05000000000000000000" pitchFamily="2" charset="2"/>
              <a:buChar char="ü"/>
              <a:tabLst>
                <a:tab pos="4740275" algn="l"/>
              </a:tabLst>
              <a:defRPr/>
            </a:pPr>
            <a:r>
              <a:rPr lang="en-US" sz="2000" dirty="0" smtClean="0">
                <a:solidFill>
                  <a:schemeClr val="tx1"/>
                </a:solidFill>
                <a:latin typeface="Times New Roman" panose="02020603050405020304" pitchFamily="18" charset="0"/>
                <a:cs typeface="Times New Roman" panose="02020603050405020304" pitchFamily="18" charset="0"/>
              </a:rPr>
              <a:t>30 </a:t>
            </a:r>
            <a:r>
              <a:rPr lang="en-US" sz="2000" dirty="0">
                <a:solidFill>
                  <a:schemeClr val="tx1"/>
                </a:solidFill>
                <a:latin typeface="Times New Roman" panose="02020603050405020304" pitchFamily="18" charset="0"/>
                <a:cs typeface="Times New Roman" panose="02020603050405020304" pitchFamily="18" charset="0"/>
              </a:rPr>
              <a:t>cm depth soil samples for each location. </a:t>
            </a:r>
            <a:endParaRPr lang="en-US" sz="2000" dirty="0" smtClean="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858095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69728" y="958600"/>
            <a:ext cx="3823661" cy="2867746"/>
          </a:xfr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0549" y="3844265"/>
            <a:ext cx="5878358" cy="2988996"/>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540" y="1012418"/>
            <a:ext cx="3714064" cy="2785547"/>
          </a:xfrm>
          <a:prstGeom prst="rect">
            <a:avLst/>
          </a:prstGeom>
        </p:spPr>
      </p:pic>
      <p:sp>
        <p:nvSpPr>
          <p:cNvPr id="13" name="Title 1"/>
          <p:cNvSpPr txBox="1">
            <a:spLocks/>
          </p:cNvSpPr>
          <p:nvPr/>
        </p:nvSpPr>
        <p:spPr>
          <a:xfrm>
            <a:off x="781050" y="-72782"/>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600" b="1" dirty="0" smtClean="0">
                <a:latin typeface="Calibri Light" panose="020F0302020204030204" pitchFamily="34" charset="0"/>
              </a:rPr>
              <a:t>H8.  Corrected </a:t>
            </a:r>
            <a:r>
              <a:rPr lang="en-US" altLang="zh-CN" sz="3600" b="1" dirty="0" smtClean="0">
                <a:latin typeface="Calibri Light" panose="020F0302020204030204" pitchFamily="34" charset="0"/>
              </a:rPr>
              <a:t>SM(VWC) Results </a:t>
            </a:r>
            <a:endParaRPr lang="en-US" sz="3600" dirty="0">
              <a:latin typeface="Calibri Light" panose="020F0302020204030204" pitchFamily="34" charset="0"/>
            </a:endParaRPr>
          </a:p>
        </p:txBody>
      </p:sp>
    </p:spTree>
    <p:extLst>
      <p:ext uri="{BB962C8B-B14F-4D97-AF65-F5344CB8AC3E}">
        <p14:creationId xmlns:p14="http://schemas.microsoft.com/office/powerpoint/2010/main" val="294509624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odel_Flow_Diagram_Color_SURFRAD.pdf"/>
          <p:cNvPicPr>
            <a:picLocks noChangeAspect="1"/>
          </p:cNvPicPr>
          <p:nvPr/>
        </p:nvPicPr>
        <p:blipFill rotWithShape="1">
          <a:blip r:embed="rId3">
            <a:extLst>
              <a:ext uri="{28A0092B-C50C-407E-A947-70E740481C1C}">
                <a14:useLocalDpi xmlns:a14="http://schemas.microsoft.com/office/drawing/2010/main" val="0"/>
              </a:ext>
            </a:extLst>
          </a:blip>
          <a:srcRect b="22377"/>
          <a:stretch/>
        </p:blipFill>
        <p:spPr>
          <a:xfrm>
            <a:off x="10585" y="1047750"/>
            <a:ext cx="9144000" cy="5323417"/>
          </a:xfrm>
          <a:prstGeom prst="rect">
            <a:avLst/>
          </a:prstGeom>
        </p:spPr>
      </p:pic>
      <p:sp>
        <p:nvSpPr>
          <p:cNvPr id="4" name="Title 1"/>
          <p:cNvSpPr txBox="1">
            <a:spLocks/>
          </p:cNvSpPr>
          <p:nvPr/>
        </p:nvSpPr>
        <p:spPr>
          <a:xfrm>
            <a:off x="109331" y="8188"/>
            <a:ext cx="9194623"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latin typeface="Times"/>
                <a:cs typeface="Times"/>
              </a:rPr>
              <a:t>H9: Developing approaches to </a:t>
            </a:r>
            <a:r>
              <a:rPr lang="en-US" sz="2800" dirty="0" err="1" smtClean="0">
                <a:latin typeface="Times"/>
                <a:cs typeface="Times"/>
              </a:rPr>
              <a:t>Earthcast</a:t>
            </a:r>
            <a:r>
              <a:rPr lang="en-US" sz="2800" dirty="0" smtClean="0">
                <a:latin typeface="Times"/>
                <a:cs typeface="Times"/>
              </a:rPr>
              <a:t> climate controls on solute fluxes during shale weathering</a:t>
            </a:r>
            <a:endParaRPr lang="en-US" sz="2800" dirty="0">
              <a:latin typeface="Times"/>
              <a:cs typeface="Times"/>
            </a:endParaRPr>
          </a:p>
        </p:txBody>
      </p:sp>
      <p:sp>
        <p:nvSpPr>
          <p:cNvPr id="2" name="TextBox 1"/>
          <p:cNvSpPr txBox="1"/>
          <p:nvPr/>
        </p:nvSpPr>
        <p:spPr>
          <a:xfrm>
            <a:off x="381000" y="6211669"/>
            <a:ext cx="8153400" cy="646331"/>
          </a:xfrm>
          <a:prstGeom prst="rect">
            <a:avLst/>
          </a:prstGeom>
          <a:noFill/>
        </p:spPr>
        <p:txBody>
          <a:bodyPr wrap="square" rtlCol="0">
            <a:spAutoFit/>
          </a:bodyPr>
          <a:lstStyle/>
          <a:p>
            <a:r>
              <a:rPr lang="en-US" dirty="0" smtClean="0"/>
              <a:t>Paper presented on this at 2015 Goldschmidt, paper in prep for publication by Pam Sullivan, Yves </a:t>
            </a:r>
            <a:r>
              <a:rPr lang="en-US" dirty="0" err="1" smtClean="0"/>
              <a:t>Godderis</a:t>
            </a:r>
            <a:r>
              <a:rPr lang="en-US" dirty="0" smtClean="0"/>
              <a:t>, Sue Brantley, possibly others</a:t>
            </a:r>
            <a:endParaRPr lang="en-US" dirty="0"/>
          </a:p>
        </p:txBody>
      </p:sp>
    </p:spTree>
    <p:extLst>
      <p:ext uri="{BB962C8B-B14F-4D97-AF65-F5344CB8AC3E}">
        <p14:creationId xmlns:p14="http://schemas.microsoft.com/office/powerpoint/2010/main" val="156398950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b="1" dirty="0"/>
              <a:t>DATA NEEDS FOR WATER</a:t>
            </a:r>
          </a:p>
        </p:txBody>
      </p:sp>
    </p:spTree>
    <p:extLst>
      <p:ext uri="{BB962C8B-B14F-4D97-AF65-F5344CB8AC3E}">
        <p14:creationId xmlns:p14="http://schemas.microsoft.com/office/powerpoint/2010/main" val="51136471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normAutofit fontScale="90000"/>
          </a:bodyPr>
          <a:lstStyle/>
          <a:p>
            <a:r>
              <a:rPr lang="en-US" dirty="0" smtClean="0"/>
              <a:t>Are we measuring the data needed for </a:t>
            </a:r>
            <a:r>
              <a:rPr lang="en-US" dirty="0" err="1" smtClean="0"/>
              <a:t>FluxPIHM</a:t>
            </a:r>
            <a:r>
              <a:rPr lang="en-US" dirty="0" smtClean="0"/>
              <a:t>?</a:t>
            </a:r>
            <a:endParaRPr lang="en-US" dirty="0"/>
          </a:p>
        </p:txBody>
      </p:sp>
      <p:sp>
        <p:nvSpPr>
          <p:cNvPr id="4" name="Slide Number Placeholder 3"/>
          <p:cNvSpPr>
            <a:spLocks noGrp="1"/>
          </p:cNvSpPr>
          <p:nvPr>
            <p:ph type="sldNum" sz="quarter" idx="12"/>
          </p:nvPr>
        </p:nvSpPr>
        <p:spPr/>
        <p:txBody>
          <a:bodyPr/>
          <a:lstStyle/>
          <a:p>
            <a:fld id="{DFF9B4FD-F1CA-44B6-81D1-0DFB66C2A63F}" type="slidenum">
              <a:rPr lang="en-US" smtClean="0"/>
              <a:pPr/>
              <a:t>75</a:t>
            </a:fld>
            <a:endParaRPr lang="en-US"/>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698625"/>
            <a:ext cx="8229600" cy="4329112"/>
          </a:xfrm>
        </p:spPr>
      </p:pic>
      <p:sp>
        <p:nvSpPr>
          <p:cNvPr id="9" name="Footer Placeholder 8"/>
          <p:cNvSpPr>
            <a:spLocks noGrp="1"/>
          </p:cNvSpPr>
          <p:nvPr>
            <p:ph type="ftr" sz="quarter" idx="11"/>
          </p:nvPr>
        </p:nvSpPr>
        <p:spPr/>
        <p:txBody>
          <a:bodyPr/>
          <a:lstStyle/>
          <a:p>
            <a:r>
              <a:rPr lang="en-US" dirty="0" smtClean="0"/>
              <a:t>Shi et al. 2014 Water Resources Research</a:t>
            </a:r>
            <a:endParaRPr lang="en-US" dirty="0"/>
          </a:p>
        </p:txBody>
      </p:sp>
      <p:sp>
        <p:nvSpPr>
          <p:cNvPr id="8" name="TextBox 7"/>
          <p:cNvSpPr txBox="1"/>
          <p:nvPr/>
        </p:nvSpPr>
        <p:spPr>
          <a:xfrm>
            <a:off x="381000" y="1143000"/>
            <a:ext cx="8534400" cy="646331"/>
          </a:xfrm>
          <a:prstGeom prst="rect">
            <a:avLst/>
          </a:prstGeom>
          <a:noFill/>
        </p:spPr>
        <p:txBody>
          <a:bodyPr wrap="square" rtlCol="0">
            <a:spAutoFit/>
          </a:bodyPr>
          <a:lstStyle/>
          <a:p>
            <a:r>
              <a:rPr lang="en-US" dirty="0" smtClean="0"/>
              <a:t>CR: 	Discharge, WTD, SWC, LST, sensible and latent heat fluxes, transpiration</a:t>
            </a:r>
          </a:p>
          <a:p>
            <a:r>
              <a:rPr lang="en-US" dirty="0" err="1" smtClean="0"/>
              <a:t>NoSWC</a:t>
            </a:r>
            <a:r>
              <a:rPr lang="en-US" dirty="0" smtClean="0"/>
              <a:t>: 	</a:t>
            </a:r>
            <a:r>
              <a:rPr lang="en-US" dirty="0"/>
              <a:t>Discharge, WTD, </a:t>
            </a:r>
            <a:r>
              <a:rPr lang="en-US" strike="sngStrike" dirty="0"/>
              <a:t>SWC</a:t>
            </a:r>
            <a:r>
              <a:rPr lang="en-US" dirty="0"/>
              <a:t>, </a:t>
            </a:r>
            <a:r>
              <a:rPr lang="en-US" dirty="0" smtClean="0"/>
              <a:t>LST, </a:t>
            </a:r>
            <a:r>
              <a:rPr lang="en-US" dirty="0"/>
              <a:t>sensible and latent heat </a:t>
            </a:r>
            <a:r>
              <a:rPr lang="en-US" dirty="0" smtClean="0"/>
              <a:t>fluxes, transpiration</a:t>
            </a:r>
          </a:p>
        </p:txBody>
      </p:sp>
      <p:sp>
        <p:nvSpPr>
          <p:cNvPr id="3" name="TextBox 2"/>
          <p:cNvSpPr txBox="1"/>
          <p:nvPr/>
        </p:nvSpPr>
        <p:spPr>
          <a:xfrm>
            <a:off x="0" y="5830669"/>
            <a:ext cx="9144000" cy="646331"/>
          </a:xfrm>
          <a:prstGeom prst="rect">
            <a:avLst/>
          </a:prstGeom>
          <a:noFill/>
        </p:spPr>
        <p:txBody>
          <a:bodyPr wrap="square" rtlCol="0">
            <a:spAutoFit/>
          </a:bodyPr>
          <a:lstStyle/>
          <a:p>
            <a:r>
              <a:rPr lang="el-GR" dirty="0" smtClean="0"/>
              <a:t>Θ</a:t>
            </a:r>
            <a:r>
              <a:rPr lang="en-US" i="1" baseline="-25000" dirty="0" smtClean="0"/>
              <a:t>e</a:t>
            </a:r>
            <a:r>
              <a:rPr lang="en-US" dirty="0" smtClean="0"/>
              <a:t>: soil porosity; </a:t>
            </a:r>
            <a:r>
              <a:rPr lang="el-GR" i="1" dirty="0" smtClean="0"/>
              <a:t>α</a:t>
            </a:r>
            <a:r>
              <a:rPr lang="en-US" dirty="0" smtClean="0"/>
              <a:t> and </a:t>
            </a:r>
            <a:r>
              <a:rPr lang="el-GR" i="1" dirty="0" smtClean="0"/>
              <a:t>β</a:t>
            </a:r>
            <a:r>
              <a:rPr lang="en-US" dirty="0" smtClean="0"/>
              <a:t>: van Genuchten soil parameters; </a:t>
            </a:r>
            <a:r>
              <a:rPr lang="en-US" i="1" dirty="0" err="1" smtClean="0"/>
              <a:t>R</a:t>
            </a:r>
            <a:r>
              <a:rPr lang="en-US" i="1" baseline="-25000" dirty="0" err="1" smtClean="0"/>
              <a:t>c</a:t>
            </a:r>
            <a:r>
              <a:rPr lang="en-US" baseline="-25000" dirty="0" err="1" smtClean="0"/>
              <a:t>min</a:t>
            </a:r>
            <a:r>
              <a:rPr lang="en-US" dirty="0" smtClean="0"/>
              <a:t>: minimum stomatal resistance; </a:t>
            </a:r>
            <a:r>
              <a:rPr lang="en-US" i="1" dirty="0" smtClean="0"/>
              <a:t>S</a:t>
            </a:r>
            <a:r>
              <a:rPr lang="en-US" dirty="0" smtClean="0"/>
              <a:t>: canopy water capacity; </a:t>
            </a:r>
            <a:r>
              <a:rPr lang="en-US" i="1" dirty="0" err="1" smtClean="0"/>
              <a:t>C</a:t>
            </a:r>
            <a:r>
              <a:rPr lang="en-US" baseline="-25000" dirty="0" err="1" smtClean="0"/>
              <a:t>zil</a:t>
            </a:r>
            <a:r>
              <a:rPr lang="en-US" dirty="0" smtClean="0"/>
              <a:t>: </a:t>
            </a:r>
            <a:r>
              <a:rPr lang="en-US" dirty="0" err="1" smtClean="0"/>
              <a:t>Zilitankevich</a:t>
            </a:r>
            <a:r>
              <a:rPr lang="en-US" dirty="0" smtClean="0"/>
              <a:t> parameter (affects surface turbulence)</a:t>
            </a:r>
            <a:endParaRPr lang="en-US" dirty="0"/>
          </a:p>
        </p:txBody>
      </p:sp>
    </p:spTree>
    <p:extLst>
      <p:ext uri="{BB962C8B-B14F-4D97-AF65-F5344CB8AC3E}">
        <p14:creationId xmlns:p14="http://schemas.microsoft.com/office/powerpoint/2010/main" val="358433482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p:cNvPicPr/>
          <p:nvPr/>
        </p:nvPicPr>
        <p:blipFill rotWithShape="1">
          <a:blip r:embed="rId2">
            <a:extLst>
              <a:ext uri="{28A0092B-C50C-407E-A947-70E740481C1C}">
                <a14:useLocalDpi xmlns:a14="http://schemas.microsoft.com/office/drawing/2010/main" val="0"/>
              </a:ext>
            </a:extLst>
          </a:blip>
          <a:srcRect l="1985" t="2595" r="3501" b="2937"/>
          <a:stretch/>
        </p:blipFill>
        <p:spPr bwMode="auto">
          <a:xfrm>
            <a:off x="304800" y="228600"/>
            <a:ext cx="4898571" cy="3500847"/>
          </a:xfrm>
          <a:prstGeom prst="rect">
            <a:avLst/>
          </a:prstGeom>
          <a:ln>
            <a:noFill/>
          </a:ln>
          <a:extLst>
            <a:ext uri="{53640926-AAD7-44D8-BBD7-CCE9431645EC}">
              <a14:shadowObscured xmlns:a14="http://schemas.microsoft.com/office/drawing/2010/main"/>
            </a:ext>
          </a:extLst>
        </p:spPr>
      </p:pic>
      <p:graphicFrame>
        <p:nvGraphicFramePr>
          <p:cNvPr id="5" name="Table 4"/>
          <p:cNvGraphicFramePr>
            <a:graphicFrameLocks noGrp="1"/>
          </p:cNvGraphicFramePr>
          <p:nvPr>
            <p:extLst/>
          </p:nvPr>
        </p:nvGraphicFramePr>
        <p:xfrm>
          <a:off x="761047" y="3657600"/>
          <a:ext cx="8154353" cy="3169920"/>
        </p:xfrm>
        <a:graphic>
          <a:graphicData uri="http://schemas.openxmlformats.org/drawingml/2006/table">
            <a:tbl>
              <a:tblPr firstRow="1" firstCol="1" bandRow="1">
                <a:tableStyleId>{21E4AEA4-8DFA-4A89-87EB-49C32662AFE0}</a:tableStyleId>
              </a:tblPr>
              <a:tblGrid>
                <a:gridCol w="845668"/>
                <a:gridCol w="844817"/>
                <a:gridCol w="5432545"/>
                <a:gridCol w="1031323"/>
              </a:tblGrid>
              <a:tr h="182880">
                <a:tc>
                  <a:txBody>
                    <a:bodyPr/>
                    <a:lstStyle/>
                    <a:p>
                      <a:pPr marL="0" marR="0" algn="l">
                        <a:spcBef>
                          <a:spcPts val="0"/>
                        </a:spcBef>
                        <a:spcAft>
                          <a:spcPts val="0"/>
                        </a:spcAft>
                      </a:pPr>
                      <a:r>
                        <a:rPr lang="en-US" sz="1600" kern="0" dirty="0">
                          <a:effectLst/>
                        </a:rPr>
                        <a:t>MUKEY</a:t>
                      </a:r>
                      <a:endParaRPr lang="en-US"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marL="0" marR="0" algn="l">
                        <a:spcBef>
                          <a:spcPts val="0"/>
                        </a:spcBef>
                        <a:spcAft>
                          <a:spcPts val="0"/>
                        </a:spcAft>
                      </a:pPr>
                      <a:r>
                        <a:rPr lang="en-US" sz="1600" kern="0">
                          <a:effectLst/>
                        </a:rPr>
                        <a:t>MUSYM</a:t>
                      </a:r>
                      <a:endParaRPr lang="en-US"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600" kern="0" dirty="0" err="1">
                          <a:effectLst/>
                        </a:rPr>
                        <a:t>Soiltype</a:t>
                      </a:r>
                      <a:endParaRPr lang="en-US"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marL="0" marR="0" algn="l">
                        <a:spcBef>
                          <a:spcPts val="0"/>
                        </a:spcBef>
                        <a:spcAft>
                          <a:spcPts val="0"/>
                        </a:spcAft>
                      </a:pPr>
                      <a:r>
                        <a:rPr lang="en-US" sz="1600" kern="0">
                          <a:effectLst/>
                        </a:rPr>
                        <a:t>Proportion</a:t>
                      </a:r>
                      <a:endParaRPr lang="en-US"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r>
              <a:tr h="182880">
                <a:tc>
                  <a:txBody>
                    <a:bodyPr/>
                    <a:lstStyle/>
                    <a:p>
                      <a:pPr marL="0" marR="0" algn="l">
                        <a:spcBef>
                          <a:spcPts val="0"/>
                        </a:spcBef>
                        <a:spcAft>
                          <a:spcPts val="0"/>
                        </a:spcAft>
                      </a:pPr>
                      <a:r>
                        <a:rPr lang="en-US" sz="1600" kern="0">
                          <a:effectLst/>
                        </a:rPr>
                        <a:t>538281</a:t>
                      </a:r>
                      <a:endParaRPr lang="en-US"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marL="0" marR="0" algn="l">
                        <a:spcBef>
                          <a:spcPts val="0"/>
                        </a:spcBef>
                        <a:spcAft>
                          <a:spcPts val="0"/>
                        </a:spcAft>
                      </a:pPr>
                      <a:r>
                        <a:rPr lang="en-US" sz="1600" kern="0" dirty="0">
                          <a:effectLst/>
                        </a:rPr>
                        <a:t>HSD</a:t>
                      </a:r>
                      <a:endParaRPr lang="en-US"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600" kern="0" dirty="0">
                          <a:effectLst/>
                        </a:rPr>
                        <a:t>Hazleton extremely stony sandy loam, moderately steep</a:t>
                      </a:r>
                      <a:endParaRPr lang="en-US"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600" kern="0">
                          <a:effectLst/>
                        </a:rPr>
                        <a:t>0.45%</a:t>
                      </a:r>
                      <a:endParaRPr lang="en-US"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r>
              <a:tr h="182880">
                <a:tc>
                  <a:txBody>
                    <a:bodyPr/>
                    <a:lstStyle/>
                    <a:p>
                      <a:pPr marL="0" marR="0" algn="l">
                        <a:spcBef>
                          <a:spcPts val="0"/>
                        </a:spcBef>
                        <a:spcAft>
                          <a:spcPts val="0"/>
                        </a:spcAft>
                      </a:pPr>
                      <a:r>
                        <a:rPr lang="en-US" sz="1600" kern="0">
                          <a:effectLst/>
                        </a:rPr>
                        <a:t>538282</a:t>
                      </a:r>
                      <a:endParaRPr lang="en-US"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marL="0" marR="0" algn="l">
                        <a:spcBef>
                          <a:spcPts val="0"/>
                        </a:spcBef>
                        <a:spcAft>
                          <a:spcPts val="0"/>
                        </a:spcAft>
                      </a:pPr>
                      <a:r>
                        <a:rPr lang="en-US" sz="1600" kern="0">
                          <a:effectLst/>
                        </a:rPr>
                        <a:t>HTF</a:t>
                      </a:r>
                      <a:endParaRPr lang="en-US"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600" kern="0" dirty="0">
                          <a:effectLst/>
                        </a:rPr>
                        <a:t>Hazleton-</a:t>
                      </a:r>
                      <a:r>
                        <a:rPr lang="en-US" sz="1600" kern="0" dirty="0" err="1">
                          <a:effectLst/>
                        </a:rPr>
                        <a:t>Dekalb</a:t>
                      </a:r>
                      <a:r>
                        <a:rPr lang="en-US" sz="1600" kern="0" dirty="0">
                          <a:effectLst/>
                        </a:rPr>
                        <a:t> association, very steep</a:t>
                      </a:r>
                      <a:endParaRPr lang="en-US"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600" kern="0">
                          <a:effectLst/>
                        </a:rPr>
                        <a:t>0.45%</a:t>
                      </a:r>
                      <a:endParaRPr lang="en-US"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r>
              <a:tr h="182880">
                <a:tc>
                  <a:txBody>
                    <a:bodyPr/>
                    <a:lstStyle/>
                    <a:p>
                      <a:pPr marL="0" marR="0" algn="l">
                        <a:spcBef>
                          <a:spcPts val="0"/>
                        </a:spcBef>
                        <a:spcAft>
                          <a:spcPts val="0"/>
                        </a:spcAft>
                      </a:pPr>
                      <a:r>
                        <a:rPr lang="en-US" sz="1600" kern="0">
                          <a:effectLst/>
                        </a:rPr>
                        <a:t>541950</a:t>
                      </a:r>
                      <a:endParaRPr lang="en-US"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marL="0" marR="0" algn="l">
                        <a:spcBef>
                          <a:spcPts val="0"/>
                        </a:spcBef>
                        <a:spcAft>
                          <a:spcPts val="0"/>
                        </a:spcAft>
                      </a:pPr>
                      <a:r>
                        <a:rPr lang="en-US" sz="1600" kern="0">
                          <a:effectLst/>
                        </a:rPr>
                        <a:t>AcD</a:t>
                      </a:r>
                      <a:endParaRPr lang="en-US"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600" kern="0" dirty="0">
                          <a:effectLst/>
                        </a:rPr>
                        <a:t>Albrights very stony silt loam, 8 to 25 percent </a:t>
                      </a:r>
                      <a:r>
                        <a:rPr lang="en-US" sz="1600" kern="0" dirty="0" err="1">
                          <a:effectLst/>
                        </a:rPr>
                        <a:t>percent</a:t>
                      </a:r>
                      <a:r>
                        <a:rPr lang="en-US" sz="1600" kern="0" dirty="0">
                          <a:effectLst/>
                        </a:rPr>
                        <a:t> slopes</a:t>
                      </a:r>
                      <a:endParaRPr lang="en-US"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600" kern="0">
                          <a:effectLst/>
                        </a:rPr>
                        <a:t>18.75%</a:t>
                      </a:r>
                      <a:endParaRPr lang="en-US"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r>
              <a:tr h="182880">
                <a:tc>
                  <a:txBody>
                    <a:bodyPr/>
                    <a:lstStyle/>
                    <a:p>
                      <a:pPr marL="0" marR="0" algn="l">
                        <a:spcBef>
                          <a:spcPts val="0"/>
                        </a:spcBef>
                        <a:spcAft>
                          <a:spcPts val="0"/>
                        </a:spcAft>
                      </a:pPr>
                      <a:r>
                        <a:rPr lang="en-US" sz="1600" kern="0">
                          <a:effectLst/>
                        </a:rPr>
                        <a:t>541952</a:t>
                      </a:r>
                      <a:endParaRPr lang="en-US"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marL="0" marR="0" algn="l">
                        <a:spcBef>
                          <a:spcPts val="0"/>
                        </a:spcBef>
                        <a:spcAft>
                          <a:spcPts val="0"/>
                        </a:spcAft>
                      </a:pPr>
                      <a:r>
                        <a:rPr lang="en-US" sz="1600" kern="0">
                          <a:effectLst/>
                        </a:rPr>
                        <a:t>AoB</a:t>
                      </a:r>
                      <a:endParaRPr lang="en-US"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600" kern="0" dirty="0">
                          <a:solidFill>
                            <a:srgbClr val="FF0000"/>
                          </a:solidFill>
                          <a:effectLst/>
                        </a:rPr>
                        <a:t>Andover extremely stony loam</a:t>
                      </a:r>
                      <a:r>
                        <a:rPr lang="en-US" sz="1600" kern="0" dirty="0">
                          <a:effectLst/>
                        </a:rPr>
                        <a:t>, 0 to 8 percent slopes</a:t>
                      </a:r>
                      <a:endParaRPr lang="en-US"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600" kern="0">
                          <a:effectLst/>
                        </a:rPr>
                        <a:t>5.80%</a:t>
                      </a:r>
                      <a:endParaRPr lang="en-US"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r>
              <a:tr h="182880">
                <a:tc>
                  <a:txBody>
                    <a:bodyPr/>
                    <a:lstStyle/>
                    <a:p>
                      <a:pPr marL="0" marR="0" algn="l">
                        <a:spcBef>
                          <a:spcPts val="0"/>
                        </a:spcBef>
                        <a:spcAft>
                          <a:spcPts val="0"/>
                        </a:spcAft>
                      </a:pPr>
                      <a:r>
                        <a:rPr lang="en-US" sz="1600" kern="0">
                          <a:effectLst/>
                        </a:rPr>
                        <a:t>541973</a:t>
                      </a:r>
                      <a:endParaRPr lang="en-US"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marL="0" marR="0" algn="l">
                        <a:spcBef>
                          <a:spcPts val="0"/>
                        </a:spcBef>
                        <a:spcAft>
                          <a:spcPts val="0"/>
                        </a:spcAft>
                      </a:pPr>
                      <a:r>
                        <a:rPr lang="en-US" sz="1600" kern="0">
                          <a:effectLst/>
                        </a:rPr>
                        <a:t>BxD</a:t>
                      </a:r>
                      <a:endParaRPr lang="en-US"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600" kern="0" dirty="0">
                          <a:effectLst/>
                        </a:rPr>
                        <a:t>Buchanan extremely stony loam, 8 to 25 percent slopes</a:t>
                      </a:r>
                      <a:endParaRPr lang="en-US"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600" kern="0">
                          <a:effectLst/>
                        </a:rPr>
                        <a:t>0.89%</a:t>
                      </a:r>
                      <a:endParaRPr lang="en-US"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r>
              <a:tr h="182880">
                <a:tc>
                  <a:txBody>
                    <a:bodyPr/>
                    <a:lstStyle/>
                    <a:p>
                      <a:pPr marL="0" marR="0" algn="l">
                        <a:spcBef>
                          <a:spcPts val="0"/>
                        </a:spcBef>
                        <a:spcAft>
                          <a:spcPts val="0"/>
                        </a:spcAft>
                      </a:pPr>
                      <a:r>
                        <a:rPr lang="en-US" sz="1600" kern="0">
                          <a:effectLst/>
                        </a:rPr>
                        <a:t>541993</a:t>
                      </a:r>
                      <a:endParaRPr lang="en-US"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marL="0" marR="0" algn="l">
                        <a:spcBef>
                          <a:spcPts val="0"/>
                        </a:spcBef>
                        <a:spcAft>
                          <a:spcPts val="0"/>
                        </a:spcAft>
                      </a:pPr>
                      <a:r>
                        <a:rPr lang="en-US" sz="1600" kern="0">
                          <a:effectLst/>
                        </a:rPr>
                        <a:t>HTD</a:t>
                      </a:r>
                      <a:endParaRPr lang="en-US"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600" kern="0" dirty="0">
                          <a:effectLst/>
                        </a:rPr>
                        <a:t>Hazleton-</a:t>
                      </a:r>
                      <a:r>
                        <a:rPr lang="en-US" sz="1600" kern="0" dirty="0" err="1">
                          <a:effectLst/>
                        </a:rPr>
                        <a:t>Dekalb</a:t>
                      </a:r>
                      <a:r>
                        <a:rPr lang="en-US" sz="1600" kern="0" dirty="0">
                          <a:effectLst/>
                        </a:rPr>
                        <a:t> association, moderately steep</a:t>
                      </a:r>
                      <a:endParaRPr lang="en-US"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600" kern="0">
                          <a:effectLst/>
                        </a:rPr>
                        <a:t>2.68%</a:t>
                      </a:r>
                      <a:endParaRPr lang="en-US"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r>
              <a:tr h="182880">
                <a:tc>
                  <a:txBody>
                    <a:bodyPr/>
                    <a:lstStyle/>
                    <a:p>
                      <a:pPr marL="0" marR="0" algn="l">
                        <a:spcBef>
                          <a:spcPts val="0"/>
                        </a:spcBef>
                        <a:spcAft>
                          <a:spcPts val="0"/>
                        </a:spcAft>
                      </a:pPr>
                      <a:r>
                        <a:rPr lang="en-US" sz="1600" kern="0">
                          <a:effectLst/>
                        </a:rPr>
                        <a:t>541994</a:t>
                      </a:r>
                      <a:endParaRPr lang="en-US"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marL="0" marR="0" algn="l">
                        <a:spcBef>
                          <a:spcPts val="0"/>
                        </a:spcBef>
                        <a:spcAft>
                          <a:spcPts val="0"/>
                        </a:spcAft>
                      </a:pPr>
                      <a:r>
                        <a:rPr lang="en-US" sz="1600" kern="0">
                          <a:effectLst/>
                        </a:rPr>
                        <a:t>HTF</a:t>
                      </a:r>
                      <a:endParaRPr lang="en-US"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600" kern="0" dirty="0">
                          <a:effectLst/>
                        </a:rPr>
                        <a:t>Hazleton-</a:t>
                      </a:r>
                      <a:r>
                        <a:rPr lang="en-US" sz="1600" kern="0" dirty="0" err="1">
                          <a:effectLst/>
                        </a:rPr>
                        <a:t>Dekalb</a:t>
                      </a:r>
                      <a:r>
                        <a:rPr lang="en-US" sz="1600" kern="0" dirty="0">
                          <a:effectLst/>
                        </a:rPr>
                        <a:t> association, steep</a:t>
                      </a:r>
                      <a:endParaRPr lang="en-US"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600" kern="0">
                          <a:effectLst/>
                        </a:rPr>
                        <a:t>48.21%</a:t>
                      </a:r>
                      <a:endParaRPr lang="en-US"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r>
              <a:tr h="182880">
                <a:tc>
                  <a:txBody>
                    <a:bodyPr/>
                    <a:lstStyle/>
                    <a:p>
                      <a:pPr marL="0" marR="0" algn="l">
                        <a:spcBef>
                          <a:spcPts val="0"/>
                        </a:spcBef>
                        <a:spcAft>
                          <a:spcPts val="0"/>
                        </a:spcAft>
                      </a:pPr>
                      <a:r>
                        <a:rPr lang="en-US" sz="1600" kern="0">
                          <a:effectLst/>
                        </a:rPr>
                        <a:t>542002</a:t>
                      </a:r>
                      <a:endParaRPr lang="en-US"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marL="0" marR="0" algn="l">
                        <a:spcBef>
                          <a:spcPts val="0"/>
                        </a:spcBef>
                        <a:spcAft>
                          <a:spcPts val="0"/>
                        </a:spcAft>
                      </a:pPr>
                      <a:r>
                        <a:rPr lang="en-US" sz="1600" kern="0">
                          <a:effectLst/>
                        </a:rPr>
                        <a:t>HsB</a:t>
                      </a:r>
                      <a:endParaRPr lang="en-US"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600" kern="0" dirty="0">
                          <a:effectLst/>
                        </a:rPr>
                        <a:t>Hazleton-</a:t>
                      </a:r>
                      <a:r>
                        <a:rPr lang="en-US" sz="1600" kern="0" dirty="0" err="1">
                          <a:effectLst/>
                        </a:rPr>
                        <a:t>Dekalb</a:t>
                      </a:r>
                      <a:r>
                        <a:rPr lang="en-US" sz="1600" kern="0" dirty="0">
                          <a:effectLst/>
                        </a:rPr>
                        <a:t> extremely stony sandy loams, 0 to 8 percent slopes</a:t>
                      </a:r>
                      <a:endParaRPr lang="en-US"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600" kern="0" dirty="0">
                          <a:effectLst/>
                        </a:rPr>
                        <a:t>1.34%</a:t>
                      </a:r>
                      <a:endParaRPr lang="en-US"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r>
              <a:tr h="182880">
                <a:tc>
                  <a:txBody>
                    <a:bodyPr/>
                    <a:lstStyle/>
                    <a:p>
                      <a:pPr marL="0" marR="0" algn="l">
                        <a:spcBef>
                          <a:spcPts val="0"/>
                        </a:spcBef>
                        <a:spcAft>
                          <a:spcPts val="0"/>
                        </a:spcAft>
                      </a:pPr>
                      <a:r>
                        <a:rPr lang="en-US" sz="1600" kern="0">
                          <a:effectLst/>
                        </a:rPr>
                        <a:t>542019</a:t>
                      </a:r>
                      <a:endParaRPr lang="en-US"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marL="0" marR="0" algn="l">
                        <a:spcBef>
                          <a:spcPts val="0"/>
                        </a:spcBef>
                        <a:spcAft>
                          <a:spcPts val="0"/>
                        </a:spcAft>
                      </a:pPr>
                      <a:r>
                        <a:rPr lang="en-US" sz="1600" kern="0">
                          <a:effectLst/>
                        </a:rPr>
                        <a:t>MkD</a:t>
                      </a:r>
                      <a:endParaRPr lang="en-US"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600" kern="0">
                          <a:effectLst/>
                        </a:rPr>
                        <a:t>Meckesville very stony silt loam, 8 to 25 percent slopes</a:t>
                      </a:r>
                      <a:endParaRPr lang="en-US"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600" kern="0" dirty="0">
                          <a:effectLst/>
                        </a:rPr>
                        <a:t>19.20%</a:t>
                      </a:r>
                      <a:endParaRPr lang="en-US"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r>
              <a:tr h="182880">
                <a:tc>
                  <a:txBody>
                    <a:bodyPr/>
                    <a:lstStyle/>
                    <a:p>
                      <a:pPr marL="0" marR="0" algn="l">
                        <a:spcBef>
                          <a:spcPts val="0"/>
                        </a:spcBef>
                        <a:spcAft>
                          <a:spcPts val="0"/>
                        </a:spcAft>
                      </a:pPr>
                      <a:r>
                        <a:rPr lang="en-US" sz="1600" kern="0">
                          <a:effectLst/>
                        </a:rPr>
                        <a:t>542039</a:t>
                      </a:r>
                      <a:endParaRPr lang="en-US"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marL="0" marR="0" algn="l">
                        <a:spcBef>
                          <a:spcPts val="0"/>
                        </a:spcBef>
                        <a:spcAft>
                          <a:spcPts val="0"/>
                        </a:spcAft>
                      </a:pPr>
                      <a:r>
                        <a:rPr lang="en-US" sz="1600" kern="0">
                          <a:effectLst/>
                        </a:rPr>
                        <a:t>Ru</a:t>
                      </a:r>
                      <a:endParaRPr lang="en-US"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600" kern="0" dirty="0">
                          <a:effectLst/>
                        </a:rPr>
                        <a:t>Rubble land</a:t>
                      </a:r>
                      <a:endParaRPr lang="en-US"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600" kern="0" dirty="0">
                          <a:effectLst/>
                        </a:rPr>
                        <a:t>2.23%</a:t>
                      </a:r>
                      <a:endParaRPr lang="en-US"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r>
            </a:tbl>
          </a:graphicData>
        </a:graphic>
      </p:graphicFrame>
      <p:sp>
        <p:nvSpPr>
          <p:cNvPr id="2" name="Title 1"/>
          <p:cNvSpPr>
            <a:spLocks noGrp="1"/>
          </p:cNvSpPr>
          <p:nvPr>
            <p:ph type="title"/>
          </p:nvPr>
        </p:nvSpPr>
        <p:spPr>
          <a:xfrm>
            <a:off x="4079421" y="58783"/>
            <a:ext cx="5086350" cy="799440"/>
          </a:xfrm>
        </p:spPr>
        <p:txBody>
          <a:bodyPr/>
          <a:lstStyle/>
          <a:p>
            <a:r>
              <a:rPr lang="en-US" dirty="0" smtClean="0"/>
              <a:t>Soil Type (SSURGO)</a:t>
            </a:r>
            <a:endParaRPr lang="en-US" dirty="0"/>
          </a:p>
        </p:txBody>
      </p:sp>
    </p:spTree>
    <p:extLst>
      <p:ext uri="{BB962C8B-B14F-4D97-AF65-F5344CB8AC3E}">
        <p14:creationId xmlns:p14="http://schemas.microsoft.com/office/powerpoint/2010/main" val="256212840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Are we moving toward a soil map that will be available for </a:t>
            </a:r>
            <a:r>
              <a:rPr lang="en-US" dirty="0" err="1" smtClean="0"/>
              <a:t>FluxPIHM</a:t>
            </a:r>
            <a:r>
              <a:rPr lang="en-US" dirty="0" smtClean="0"/>
              <a:t>?</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805781"/>
            <a:ext cx="8229600" cy="4114800"/>
          </a:xfrm>
        </p:spPr>
      </p:pic>
    </p:spTree>
    <p:extLst>
      <p:ext uri="{BB962C8B-B14F-4D97-AF65-F5344CB8AC3E}">
        <p14:creationId xmlns:p14="http://schemas.microsoft.com/office/powerpoint/2010/main" val="285541689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dirty="0"/>
              <a:t>“Minimum” </a:t>
            </a:r>
            <a:r>
              <a:rPr lang="en-US" dirty="0" smtClean="0"/>
              <a:t>measurements</a:t>
            </a:r>
            <a:endParaRPr lang="en-US" dirty="0"/>
          </a:p>
        </p:txBody>
      </p:sp>
      <p:sp>
        <p:nvSpPr>
          <p:cNvPr id="4" name="Slide Number Placeholder 3"/>
          <p:cNvSpPr>
            <a:spLocks noGrp="1"/>
          </p:cNvSpPr>
          <p:nvPr>
            <p:ph type="sldNum" sz="quarter" idx="12"/>
          </p:nvPr>
        </p:nvSpPr>
        <p:spPr/>
        <p:txBody>
          <a:bodyPr/>
          <a:lstStyle/>
          <a:p>
            <a:fld id="{DFF9B4FD-F1CA-44B6-81D1-0DFB66C2A63F}" type="slidenum">
              <a:rPr lang="en-US" smtClean="0"/>
              <a:pPr/>
              <a:t>78</a:t>
            </a:fld>
            <a:endParaRPr lang="en-US"/>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931352116"/>
              </p:ext>
            </p:extLst>
          </p:nvPr>
        </p:nvGraphicFramePr>
        <p:xfrm>
          <a:off x="152400" y="990600"/>
          <a:ext cx="8763000" cy="5857240"/>
        </p:xfrm>
        <a:graphic>
          <a:graphicData uri="http://schemas.openxmlformats.org/drawingml/2006/table">
            <a:tbl>
              <a:tblPr firstRow="1" firstCol="1" bandRow="1">
                <a:tableStyleId>{5C22544A-7EE6-4342-B048-85BDC9FD1C3A}</a:tableStyleId>
              </a:tblPr>
              <a:tblGrid>
                <a:gridCol w="1676400"/>
                <a:gridCol w="3733800"/>
                <a:gridCol w="3352800"/>
              </a:tblGrid>
              <a:tr h="370840">
                <a:tc>
                  <a:txBody>
                    <a:bodyPr/>
                    <a:lstStyle/>
                    <a:p>
                      <a:pPr algn="ctr"/>
                      <a:r>
                        <a:rPr lang="en-US" sz="1600" dirty="0" smtClean="0"/>
                        <a:t>Category</a:t>
                      </a:r>
                      <a:endParaRPr lang="en-US" sz="1600" dirty="0"/>
                    </a:p>
                  </a:txBody>
                  <a:tcPr/>
                </a:tc>
                <a:tc>
                  <a:txBody>
                    <a:bodyPr/>
                    <a:lstStyle/>
                    <a:p>
                      <a:pPr algn="ctr"/>
                      <a:r>
                        <a:rPr lang="en-US" sz="1600" dirty="0" smtClean="0"/>
                        <a:t>Variable</a:t>
                      </a:r>
                      <a:endParaRPr lang="en-US" sz="1600" dirty="0"/>
                    </a:p>
                  </a:txBody>
                  <a:tcPr/>
                </a:tc>
                <a:tc>
                  <a:txBody>
                    <a:bodyPr/>
                    <a:lstStyle/>
                    <a:p>
                      <a:pPr algn="ctr"/>
                      <a:r>
                        <a:rPr lang="en-US" sz="1600" dirty="0" smtClean="0"/>
                        <a:t>Note</a:t>
                      </a:r>
                      <a:endParaRPr lang="en-US" sz="1600" dirty="0"/>
                    </a:p>
                  </a:txBody>
                  <a:tcPr/>
                </a:tc>
              </a:tr>
              <a:tr h="370840">
                <a:tc>
                  <a:txBody>
                    <a:bodyPr/>
                    <a:lstStyle/>
                    <a:p>
                      <a:r>
                        <a:rPr lang="en-US" sz="1600" dirty="0" smtClean="0"/>
                        <a:t>Forcing data</a:t>
                      </a:r>
                      <a:endParaRPr lang="en-US" sz="1600" dirty="0"/>
                    </a:p>
                  </a:txBody>
                  <a:tcPr anchor="ctr"/>
                </a:tc>
                <a:tc>
                  <a:txBody>
                    <a:bodyPr/>
                    <a:lstStyle/>
                    <a:p>
                      <a:pPr marL="285750" indent="-285750">
                        <a:buFont typeface="Arial" panose="020B0604020202020204" pitchFamily="34" charset="0"/>
                        <a:buChar char="•"/>
                      </a:pPr>
                      <a:r>
                        <a:rPr lang="en-US" sz="1600" dirty="0" smtClean="0"/>
                        <a:t>Precipitation</a:t>
                      </a:r>
                    </a:p>
                    <a:p>
                      <a:pPr marL="285750" indent="-285750">
                        <a:buFont typeface="Arial" panose="020B0604020202020204" pitchFamily="34" charset="0"/>
                        <a:buChar char="•"/>
                      </a:pPr>
                      <a:r>
                        <a:rPr lang="en-US" sz="1600" dirty="0" smtClean="0"/>
                        <a:t>Air</a:t>
                      </a:r>
                      <a:r>
                        <a:rPr lang="en-US" sz="1600" baseline="0" dirty="0" smtClean="0"/>
                        <a:t> temperature, humidity, wind speed, surface pressure</a:t>
                      </a:r>
                    </a:p>
                    <a:p>
                      <a:pPr marL="285750" indent="-285750">
                        <a:buFont typeface="Arial" panose="020B0604020202020204" pitchFamily="34" charset="0"/>
                        <a:buChar char="•"/>
                      </a:pPr>
                      <a:r>
                        <a:rPr lang="en-US" sz="1600" baseline="0" dirty="0" smtClean="0"/>
                        <a:t>Solar and thermal radiation</a:t>
                      </a:r>
                    </a:p>
                    <a:p>
                      <a:pPr marL="285750" indent="-285750">
                        <a:buFont typeface="Arial" panose="020B0604020202020204" pitchFamily="34" charset="0"/>
                        <a:buChar char="•"/>
                      </a:pPr>
                      <a:r>
                        <a:rPr lang="en-US" sz="1600" baseline="0" dirty="0" smtClean="0"/>
                        <a:t>Leaf area Index</a:t>
                      </a:r>
                      <a:endParaRPr lang="en-US" sz="1600" dirty="0"/>
                    </a:p>
                  </a:txBody>
                  <a:tcPr/>
                </a:tc>
                <a:tc>
                  <a:txBody>
                    <a:bodyPr/>
                    <a:lstStyle/>
                    <a:p>
                      <a:r>
                        <a:rPr lang="en-US" sz="1600" dirty="0" smtClean="0"/>
                        <a:t>R</a:t>
                      </a:r>
                      <a:r>
                        <a:rPr lang="en-US" sz="1600" baseline="0" dirty="0" smtClean="0"/>
                        <a:t>eanalysis and remote sensing products are available with acceptable accuracy</a:t>
                      </a:r>
                      <a:endParaRPr lang="en-US" sz="1600" dirty="0"/>
                    </a:p>
                  </a:txBody>
                  <a:tcPr/>
                </a:tc>
              </a:tr>
              <a:tr h="370840">
                <a:tc>
                  <a:txBody>
                    <a:bodyPr/>
                    <a:lstStyle/>
                    <a:p>
                      <a:r>
                        <a:rPr lang="en-US" sz="1600" dirty="0" smtClean="0"/>
                        <a:t>Static input data</a:t>
                      </a:r>
                      <a:endParaRPr lang="en-US" sz="1600" dirty="0"/>
                    </a:p>
                  </a:txBody>
                  <a:tcPr anchor="ctr"/>
                </a:tc>
                <a:tc>
                  <a:txBody>
                    <a:bodyPr/>
                    <a:lstStyle/>
                    <a:p>
                      <a:pPr marL="285750" indent="-285750">
                        <a:buFont typeface="Arial" panose="020B0604020202020204" pitchFamily="34" charset="0"/>
                        <a:buChar char="•"/>
                      </a:pPr>
                      <a:r>
                        <a:rPr lang="en-US" sz="1600" dirty="0" smtClean="0">
                          <a:solidFill>
                            <a:schemeClr val="tx1"/>
                          </a:solidFill>
                        </a:rPr>
                        <a:t>Surface topography</a:t>
                      </a:r>
                    </a:p>
                    <a:p>
                      <a:pPr marL="285750" indent="-285750">
                        <a:buFont typeface="Arial" panose="020B0604020202020204" pitchFamily="34" charset="0"/>
                        <a:buChar char="•"/>
                      </a:pPr>
                      <a:r>
                        <a:rPr lang="en-US" sz="1600" dirty="0" smtClean="0">
                          <a:solidFill>
                            <a:schemeClr val="tx1"/>
                          </a:solidFill>
                        </a:rPr>
                        <a:t>Soil distribution</a:t>
                      </a:r>
                      <a:r>
                        <a:rPr lang="en-US" sz="1600" baseline="0" dirty="0" smtClean="0">
                          <a:solidFill>
                            <a:schemeClr val="tx1"/>
                          </a:solidFill>
                        </a:rPr>
                        <a:t> and hydraulic properties</a:t>
                      </a:r>
                      <a:endParaRPr lang="en-US" sz="1600" dirty="0" smtClean="0">
                        <a:solidFill>
                          <a:schemeClr val="tx1"/>
                        </a:solidFill>
                      </a:endParaRPr>
                    </a:p>
                    <a:p>
                      <a:pPr marL="285750" indent="-285750">
                        <a:buFont typeface="Arial" panose="020B0604020202020204" pitchFamily="34" charset="0"/>
                        <a:buChar char="•"/>
                      </a:pPr>
                      <a:r>
                        <a:rPr lang="en-US" sz="1600" dirty="0" smtClean="0">
                          <a:solidFill>
                            <a:schemeClr val="tx1"/>
                          </a:solidFill>
                        </a:rPr>
                        <a:t>Land cover map</a:t>
                      </a:r>
                      <a:endParaRPr lang="en-US" sz="1600" dirty="0">
                        <a:solidFill>
                          <a:schemeClr val="tx1"/>
                        </a:solidFill>
                      </a:endParaRPr>
                    </a:p>
                  </a:txBody>
                  <a:tcPr/>
                </a:tc>
                <a:tc>
                  <a:txBody>
                    <a:bodyPr/>
                    <a:lstStyle/>
                    <a:p>
                      <a:r>
                        <a:rPr lang="en-US" sz="1600" dirty="0" smtClean="0"/>
                        <a:t>N</a:t>
                      </a:r>
                      <a:r>
                        <a:rPr lang="en-US" sz="1600" baseline="0" dirty="0" smtClean="0"/>
                        <a:t>ational soil database cannot meet the requirement of high resolution modeling. National surface elevation and land cover databases are sufficient.</a:t>
                      </a:r>
                      <a:endParaRPr lang="en-US" sz="1600" dirty="0"/>
                    </a:p>
                  </a:txBody>
                  <a:tcPr/>
                </a:tc>
              </a:tr>
              <a:tr h="370840">
                <a:tc>
                  <a:txBody>
                    <a:bodyPr/>
                    <a:lstStyle/>
                    <a:p>
                      <a:r>
                        <a:rPr lang="en-US" sz="1600" dirty="0" smtClean="0"/>
                        <a:t>Calibration data</a:t>
                      </a:r>
                      <a:endParaRPr lang="en-US" sz="1600" dirty="0"/>
                    </a:p>
                  </a:txBody>
                  <a:tcPr anchor="ctr"/>
                </a:tc>
                <a:tc>
                  <a:txBody>
                    <a:bodyPr/>
                    <a:lstStyle/>
                    <a:p>
                      <a:pPr marL="285750" indent="-285750">
                        <a:buFont typeface="Arial" panose="020B0604020202020204" pitchFamily="34" charset="0"/>
                        <a:buChar char="•"/>
                      </a:pPr>
                      <a:r>
                        <a:rPr lang="en-US" sz="1600" dirty="0" smtClean="0">
                          <a:solidFill>
                            <a:schemeClr val="tx1"/>
                          </a:solidFill>
                        </a:rPr>
                        <a:t>Outlet discharge</a:t>
                      </a:r>
                    </a:p>
                    <a:p>
                      <a:pPr marL="285750" indent="-285750">
                        <a:buFont typeface="Arial" panose="020B0604020202020204" pitchFamily="34" charset="0"/>
                        <a:buChar char="•"/>
                      </a:pPr>
                      <a:r>
                        <a:rPr lang="en-US" sz="1600" dirty="0" smtClean="0">
                          <a:solidFill>
                            <a:schemeClr val="tx1"/>
                          </a:solidFill>
                        </a:rPr>
                        <a:t>Point measurements</a:t>
                      </a:r>
                      <a:r>
                        <a:rPr lang="en-US" sz="1600" baseline="0" dirty="0" smtClean="0">
                          <a:solidFill>
                            <a:schemeClr val="tx1"/>
                          </a:solidFill>
                        </a:rPr>
                        <a:t> of soil water content</a:t>
                      </a:r>
                    </a:p>
                    <a:p>
                      <a:pPr marL="285750" indent="-285750">
                        <a:buFont typeface="Arial" panose="020B0604020202020204" pitchFamily="34" charset="0"/>
                        <a:buChar char="•"/>
                      </a:pPr>
                      <a:r>
                        <a:rPr lang="en-US" sz="1600" baseline="0" dirty="0" smtClean="0">
                          <a:solidFill>
                            <a:schemeClr val="tx1"/>
                          </a:solidFill>
                        </a:rPr>
                        <a:t>Watershed average (or point?) Land surface temperature (or sensible and latent heat fluxes)</a:t>
                      </a:r>
                      <a:endParaRPr lang="en-US" sz="1600" dirty="0">
                        <a:solidFill>
                          <a:schemeClr val="tx1"/>
                        </a:solidFill>
                      </a:endParaRPr>
                    </a:p>
                  </a:txBody>
                  <a:tcPr/>
                </a:tc>
                <a:tc>
                  <a:txBody>
                    <a:bodyPr/>
                    <a:lstStyle/>
                    <a:p>
                      <a:r>
                        <a:rPr lang="en-US" sz="1600" dirty="0" smtClean="0"/>
                        <a:t>Locations of SWC point measurements</a:t>
                      </a:r>
                      <a:r>
                        <a:rPr lang="en-US" sz="1600" baseline="0" dirty="0" smtClean="0"/>
                        <a:t> might be important, and need to be tested.</a:t>
                      </a:r>
                    </a:p>
                    <a:p>
                      <a:r>
                        <a:rPr lang="en-US" sz="1600" baseline="0" dirty="0" smtClean="0"/>
                        <a:t>Point measurements of LST have not been tested, but might work, too.</a:t>
                      </a:r>
                    </a:p>
                  </a:txBody>
                  <a:tcPr/>
                </a:tc>
              </a:tr>
              <a:tr h="370840">
                <a:tc>
                  <a:txBody>
                    <a:bodyPr/>
                    <a:lstStyle/>
                    <a:p>
                      <a:r>
                        <a:rPr lang="en-US" sz="1600" dirty="0" smtClean="0"/>
                        <a:t>Parameters!</a:t>
                      </a:r>
                      <a:endParaRPr lang="en-US" sz="1600" dirty="0"/>
                    </a:p>
                  </a:txBody>
                  <a:tcPr anchor="ctr"/>
                </a:tc>
                <a:tc>
                  <a:txBody>
                    <a:bodyPr/>
                    <a:lstStyle/>
                    <a:p>
                      <a:pPr marL="285750" indent="-285750">
                        <a:buFont typeface="Arial" panose="020B0604020202020204" pitchFamily="34" charset="0"/>
                        <a:buChar char="•"/>
                      </a:pPr>
                      <a:r>
                        <a:rPr lang="en-US" sz="1600" dirty="0" smtClean="0">
                          <a:solidFill>
                            <a:schemeClr val="tx1"/>
                          </a:solidFill>
                        </a:rPr>
                        <a:t>Porosity</a:t>
                      </a:r>
                    </a:p>
                    <a:p>
                      <a:pPr marL="285750" indent="-285750">
                        <a:buFont typeface="Arial" panose="020B0604020202020204" pitchFamily="34" charset="0"/>
                        <a:buChar char="•"/>
                      </a:pPr>
                      <a:r>
                        <a:rPr lang="en-US" sz="1600" dirty="0" smtClean="0">
                          <a:solidFill>
                            <a:schemeClr val="tx1"/>
                          </a:solidFill>
                        </a:rPr>
                        <a:t>Van </a:t>
                      </a:r>
                      <a:r>
                        <a:rPr lang="en-US" sz="1600" dirty="0" err="1" smtClean="0">
                          <a:solidFill>
                            <a:schemeClr val="tx1"/>
                          </a:solidFill>
                        </a:rPr>
                        <a:t>Genuchten</a:t>
                      </a:r>
                      <a:r>
                        <a:rPr lang="en-US" sz="1600" dirty="0" smtClean="0">
                          <a:solidFill>
                            <a:schemeClr val="tx1"/>
                          </a:solidFill>
                        </a:rPr>
                        <a:t>  parameters (</a:t>
                      </a:r>
                      <a:r>
                        <a:rPr lang="el-GR" sz="1600" dirty="0" smtClean="0">
                          <a:solidFill>
                            <a:schemeClr val="tx1"/>
                          </a:solidFill>
                        </a:rPr>
                        <a:t>α</a:t>
                      </a:r>
                      <a:r>
                        <a:rPr lang="en-US" sz="1600" dirty="0" smtClean="0">
                          <a:solidFill>
                            <a:schemeClr val="tx1"/>
                          </a:solidFill>
                        </a:rPr>
                        <a:t>, </a:t>
                      </a:r>
                      <a:r>
                        <a:rPr lang="el-GR" sz="1600" dirty="0" smtClean="0">
                          <a:solidFill>
                            <a:schemeClr val="tx1"/>
                          </a:solidFill>
                        </a:rPr>
                        <a:t>β</a:t>
                      </a:r>
                      <a:r>
                        <a:rPr lang="en-US" sz="1600" dirty="0" smtClean="0">
                          <a:solidFill>
                            <a:schemeClr val="tx1"/>
                          </a:solidFill>
                        </a:rPr>
                        <a:t>)</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smtClean="0">
                          <a:solidFill>
                            <a:schemeClr val="tx1"/>
                          </a:solidFill>
                        </a:rPr>
                        <a:t>Stomatal resistance</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smtClean="0">
                          <a:solidFill>
                            <a:schemeClr val="dk1"/>
                          </a:solidFill>
                          <a:effectLst/>
                          <a:latin typeface="+mn-lt"/>
                          <a:ea typeface="+mn-ea"/>
                          <a:cs typeface="+mn-cs"/>
                        </a:rPr>
                        <a:t>Canopy storage</a:t>
                      </a:r>
                      <a:endParaRPr lang="en-US" sz="1600" dirty="0" smtClean="0">
                        <a:solidFill>
                          <a:schemeClr val="tx1"/>
                        </a:solidFill>
                      </a:endParaRPr>
                    </a:p>
                    <a:p>
                      <a:pPr marL="285750" indent="-285750">
                        <a:buFont typeface="Arial" panose="020B0604020202020204" pitchFamily="34" charset="0"/>
                        <a:buChar char="•"/>
                      </a:pPr>
                      <a:r>
                        <a:rPr lang="en-US" sz="1600" kern="1200" dirty="0" err="1" smtClean="0">
                          <a:solidFill>
                            <a:schemeClr val="dk1"/>
                          </a:solidFill>
                          <a:effectLst/>
                          <a:latin typeface="+mn-lt"/>
                          <a:ea typeface="+mn-ea"/>
                          <a:cs typeface="+mn-cs"/>
                        </a:rPr>
                        <a:t>Zilitankevich</a:t>
                      </a:r>
                      <a:r>
                        <a:rPr lang="en-US" sz="1600" kern="1200" dirty="0" smtClean="0">
                          <a:solidFill>
                            <a:schemeClr val="dk1"/>
                          </a:solidFill>
                          <a:effectLst/>
                          <a:latin typeface="+mn-lt"/>
                          <a:ea typeface="+mn-ea"/>
                          <a:cs typeface="+mn-cs"/>
                        </a:rPr>
                        <a:t> parameter</a:t>
                      </a:r>
                    </a:p>
                  </a:txBody>
                  <a:tcPr/>
                </a:tc>
                <a:tc>
                  <a:txBody>
                    <a:bodyPr/>
                    <a:lstStyle/>
                    <a:p>
                      <a:r>
                        <a:rPr lang="en-US" sz="1600" baseline="0" dirty="0" smtClean="0"/>
                        <a:t>Van </a:t>
                      </a:r>
                      <a:r>
                        <a:rPr lang="en-US" sz="1600" baseline="0" dirty="0" err="1" smtClean="0"/>
                        <a:t>Genuchten</a:t>
                      </a:r>
                      <a:r>
                        <a:rPr lang="en-US" sz="1600" baseline="0" dirty="0" smtClean="0"/>
                        <a:t> and porosity derived from field measurements. Stomatal resistance from leaf experiments. Canopy storage from </a:t>
                      </a:r>
                      <a:r>
                        <a:rPr lang="en-US" sz="1600" baseline="0" dirty="0" err="1" smtClean="0"/>
                        <a:t>throughfall</a:t>
                      </a:r>
                      <a:r>
                        <a:rPr lang="en-US" sz="1600" baseline="0" dirty="0" smtClean="0"/>
                        <a:t>.</a:t>
                      </a:r>
                    </a:p>
                    <a:p>
                      <a:r>
                        <a:rPr lang="en-US" sz="1600" baseline="0" dirty="0" smtClean="0"/>
                        <a:t>Z is modeled. </a:t>
                      </a:r>
                    </a:p>
                  </a:txBody>
                  <a:tcPr/>
                </a:tc>
              </a:tr>
            </a:tbl>
          </a:graphicData>
        </a:graphic>
      </p:graphicFrame>
      <p:sp>
        <p:nvSpPr>
          <p:cNvPr id="8" name="TextBox 7"/>
          <p:cNvSpPr txBox="1"/>
          <p:nvPr/>
        </p:nvSpPr>
        <p:spPr>
          <a:xfrm>
            <a:off x="533400" y="639762"/>
            <a:ext cx="7848600" cy="369332"/>
          </a:xfrm>
          <a:prstGeom prst="rect">
            <a:avLst/>
          </a:prstGeom>
          <a:noFill/>
        </p:spPr>
        <p:txBody>
          <a:bodyPr wrap="square" rtlCol="0">
            <a:spAutoFit/>
          </a:bodyPr>
          <a:lstStyle/>
          <a:p>
            <a:r>
              <a:rPr lang="en-US" dirty="0" smtClean="0">
                <a:solidFill>
                  <a:srgbClr val="C00000"/>
                </a:solidFill>
              </a:rPr>
              <a:t>Conclusions based on data assimilation experiments at Shale Hills</a:t>
            </a:r>
            <a:endParaRPr lang="en-US" dirty="0">
              <a:solidFill>
                <a:srgbClr val="C00000"/>
              </a:solidFill>
            </a:endParaRPr>
          </a:p>
        </p:txBody>
      </p:sp>
    </p:spTree>
    <p:extLst>
      <p:ext uri="{BB962C8B-B14F-4D97-AF65-F5344CB8AC3E}">
        <p14:creationId xmlns:p14="http://schemas.microsoft.com/office/powerpoint/2010/main" val="277188345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30425"/>
            <a:ext cx="9906000" cy="1470025"/>
          </a:xfrm>
        </p:spPr>
        <p:txBody>
          <a:bodyPr>
            <a:normAutofit fontScale="90000"/>
          </a:bodyPr>
          <a:lstStyle/>
          <a:p>
            <a:r>
              <a:rPr lang="en-US" b="1" dirty="0" smtClean="0"/>
              <a:t>DATA NEEDS FOR CHEMISTRY</a:t>
            </a:r>
            <a:br>
              <a:rPr lang="en-US" b="1" dirty="0" smtClean="0"/>
            </a:br>
            <a:r>
              <a:rPr lang="en-US" b="1" dirty="0" smtClean="0"/>
              <a:t/>
            </a:r>
            <a:br>
              <a:rPr lang="en-US" b="1" dirty="0" smtClean="0"/>
            </a:br>
            <a:endParaRPr lang="en-US" dirty="0">
              <a:solidFill>
                <a:schemeClr val="bg1">
                  <a:lumMod val="50000"/>
                </a:schemeClr>
              </a:solidFill>
            </a:endParaRPr>
          </a:p>
        </p:txBody>
      </p:sp>
    </p:spTree>
    <p:extLst>
      <p:ext uri="{BB962C8B-B14F-4D97-AF65-F5344CB8AC3E}">
        <p14:creationId xmlns:p14="http://schemas.microsoft.com/office/powerpoint/2010/main" val="8830259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5235" y="89011"/>
            <a:ext cx="5030005" cy="6616589"/>
          </a:xfrm>
          <a:prstGeom prst="rect">
            <a:avLst/>
          </a:prstGeom>
        </p:spPr>
      </p:pic>
    </p:spTree>
    <p:extLst>
      <p:ext uri="{BB962C8B-B14F-4D97-AF65-F5344CB8AC3E}">
        <p14:creationId xmlns:p14="http://schemas.microsoft.com/office/powerpoint/2010/main" val="19709048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smtClean="0">
                <a:solidFill>
                  <a:schemeClr val="bg1">
                    <a:lumMod val="50000"/>
                  </a:schemeClr>
                </a:solidFill>
              </a:rPr>
              <a:t>Data for </a:t>
            </a:r>
            <a:r>
              <a:rPr lang="en-US" dirty="0">
                <a:solidFill>
                  <a:schemeClr val="bg1">
                    <a:lumMod val="50000"/>
                  </a:schemeClr>
                </a:solidFill>
              </a:rPr>
              <a:t>RT-FLUX-PIHM, the water chemistry model </a:t>
            </a:r>
            <a:r>
              <a:rPr lang="en-US" dirty="0" smtClean="0">
                <a:solidFill>
                  <a:schemeClr val="bg1">
                    <a:lumMod val="50000"/>
                  </a:schemeClr>
                </a:solidFill>
              </a:rPr>
              <a:t>(months </a:t>
            </a:r>
            <a:r>
              <a:rPr lang="en-US" dirty="0">
                <a:solidFill>
                  <a:schemeClr val="bg1">
                    <a:lumMod val="50000"/>
                  </a:schemeClr>
                </a:solidFill>
              </a:rPr>
              <a:t>to years)?</a:t>
            </a:r>
            <a:endParaRPr lang="en-US" dirty="0"/>
          </a:p>
        </p:txBody>
      </p:sp>
      <p:sp>
        <p:nvSpPr>
          <p:cNvPr id="3" name="Content Placeholder 2"/>
          <p:cNvSpPr>
            <a:spLocks noGrp="1"/>
          </p:cNvSpPr>
          <p:nvPr>
            <p:ph idx="1"/>
          </p:nvPr>
        </p:nvSpPr>
        <p:spPr>
          <a:xfrm>
            <a:off x="228600" y="1600200"/>
            <a:ext cx="8686800" cy="4953000"/>
          </a:xfrm>
        </p:spPr>
        <p:txBody>
          <a:bodyPr>
            <a:normAutofit fontScale="70000" lnSpcReduction="20000"/>
          </a:bodyPr>
          <a:lstStyle/>
          <a:p>
            <a:r>
              <a:rPr lang="en-US" b="1" dirty="0"/>
              <a:t>W</a:t>
            </a:r>
            <a:r>
              <a:rPr lang="en-US" b="1" dirty="0" smtClean="0"/>
              <a:t>ater </a:t>
            </a:r>
            <a:r>
              <a:rPr lang="en-US" dirty="0" smtClean="0"/>
              <a:t>– </a:t>
            </a:r>
            <a:r>
              <a:rPr lang="en-US" dirty="0" err="1" smtClean="0"/>
              <a:t>Yuning</a:t>
            </a:r>
            <a:r>
              <a:rPr lang="en-US" dirty="0" smtClean="0"/>
              <a:t> already talked</a:t>
            </a:r>
          </a:p>
          <a:p>
            <a:r>
              <a:rPr lang="en-US" b="1" dirty="0"/>
              <a:t>G</a:t>
            </a:r>
            <a:r>
              <a:rPr lang="en-US" b="1" dirty="0" smtClean="0"/>
              <a:t>roundwater flow and surface-ground water interactions?</a:t>
            </a:r>
          </a:p>
          <a:p>
            <a:r>
              <a:rPr lang="en-US" sz="3100" b="1" dirty="0"/>
              <a:t>Spatial heterogeneities </a:t>
            </a:r>
          </a:p>
          <a:p>
            <a:pPr>
              <a:buFontTx/>
              <a:buChar char="-"/>
            </a:pPr>
            <a:r>
              <a:rPr lang="en-US" dirty="0" smtClean="0"/>
              <a:t>Properties of different soil horizons (depth, porosity, permeability, soil carbon)</a:t>
            </a:r>
          </a:p>
          <a:p>
            <a:pPr>
              <a:buFontTx/>
              <a:buChar char="-"/>
            </a:pPr>
            <a:r>
              <a:rPr lang="en-US" dirty="0" smtClean="0"/>
              <a:t>Tracer test for the heterogeneity quantification</a:t>
            </a:r>
            <a:endParaRPr lang="en-US" dirty="0"/>
          </a:p>
          <a:p>
            <a:r>
              <a:rPr lang="en-US" sz="3100" b="1" dirty="0" smtClean="0"/>
              <a:t>Chemistry</a:t>
            </a:r>
            <a:endParaRPr lang="en-US" sz="3100" b="1" dirty="0"/>
          </a:p>
          <a:p>
            <a:pPr>
              <a:buFontTx/>
              <a:buChar char="-"/>
            </a:pPr>
            <a:r>
              <a:rPr lang="en-US" dirty="0" smtClean="0"/>
              <a:t>Water </a:t>
            </a:r>
            <a:r>
              <a:rPr lang="en-US" dirty="0"/>
              <a:t>chemistry </a:t>
            </a:r>
            <a:r>
              <a:rPr lang="en-US" dirty="0" smtClean="0"/>
              <a:t>(pH, Ca</a:t>
            </a:r>
            <a:r>
              <a:rPr lang="en-US" dirty="0"/>
              <a:t>, Mg, K, NO3-, Cl-, </a:t>
            </a:r>
            <a:r>
              <a:rPr lang="en-US" dirty="0" smtClean="0"/>
              <a:t>DOC, …)</a:t>
            </a:r>
          </a:p>
          <a:p>
            <a:pPr marL="0" indent="0">
              <a:buNone/>
            </a:pPr>
            <a:r>
              <a:rPr lang="en-US" dirty="0" smtClean="0"/>
              <a:t>	Stream (month) and pore water chemistry (different horizons)</a:t>
            </a:r>
          </a:p>
          <a:p>
            <a:pPr marL="0" indent="0">
              <a:buNone/>
            </a:pPr>
            <a:r>
              <a:rPr lang="en-US" dirty="0"/>
              <a:t>	</a:t>
            </a:r>
            <a:r>
              <a:rPr lang="en-US" dirty="0" smtClean="0"/>
              <a:t>Groundwater chemistry </a:t>
            </a:r>
          </a:p>
          <a:p>
            <a:pPr>
              <a:buFontTx/>
              <a:buChar char="-"/>
            </a:pPr>
            <a:r>
              <a:rPr lang="en-US" dirty="0" smtClean="0"/>
              <a:t>Solid chemistry (mineralogy)</a:t>
            </a:r>
          </a:p>
          <a:p>
            <a:pPr>
              <a:buFontTx/>
              <a:buChar char="-"/>
            </a:pPr>
            <a:r>
              <a:rPr lang="en-US" dirty="0" smtClean="0"/>
              <a:t>Soil gas (CO2 and O2)</a:t>
            </a:r>
          </a:p>
          <a:p>
            <a:r>
              <a:rPr lang="en-US" sz="3100" b="1" dirty="0"/>
              <a:t>Time evolution data are </a:t>
            </a:r>
            <a:r>
              <a:rPr lang="en-US" sz="3100" b="1" dirty="0" smtClean="0"/>
              <a:t>important</a:t>
            </a:r>
            <a:endParaRPr lang="en-US" sz="3100" b="1" dirty="0"/>
          </a:p>
        </p:txBody>
      </p:sp>
    </p:spTree>
    <p:extLst>
      <p:ext uri="{BB962C8B-B14F-4D97-AF65-F5344CB8AC3E}">
        <p14:creationId xmlns:p14="http://schemas.microsoft.com/office/powerpoint/2010/main" val="395024376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sz="4000" dirty="0">
                <a:solidFill>
                  <a:schemeClr val="bg1">
                    <a:lumMod val="50000"/>
                  </a:schemeClr>
                </a:solidFill>
              </a:rPr>
              <a:t>Regolith-PIHM-RT </a:t>
            </a:r>
            <a:r>
              <a:rPr lang="en-US" sz="4000" dirty="0" smtClean="0">
                <a:solidFill>
                  <a:schemeClr val="bg1">
                    <a:lumMod val="50000"/>
                  </a:schemeClr>
                </a:solidFill>
              </a:rPr>
              <a:t>model (10</a:t>
            </a:r>
            <a:r>
              <a:rPr lang="en-US" sz="4000" baseline="30000" dirty="0" smtClean="0">
                <a:solidFill>
                  <a:schemeClr val="bg1">
                    <a:lumMod val="50000"/>
                  </a:schemeClr>
                </a:solidFill>
              </a:rPr>
              <a:t>3</a:t>
            </a:r>
            <a:r>
              <a:rPr lang="en-US" sz="4000" dirty="0" smtClean="0">
                <a:solidFill>
                  <a:schemeClr val="bg1">
                    <a:lumMod val="50000"/>
                  </a:schemeClr>
                </a:solidFill>
              </a:rPr>
              <a:t>-10</a:t>
            </a:r>
            <a:r>
              <a:rPr lang="en-US" sz="4000" baseline="30000" dirty="0">
                <a:solidFill>
                  <a:schemeClr val="bg1">
                    <a:lumMod val="50000"/>
                  </a:schemeClr>
                </a:solidFill>
              </a:rPr>
              <a:t>5</a:t>
            </a:r>
            <a:r>
              <a:rPr lang="en-US" sz="4000" dirty="0" smtClean="0">
                <a:solidFill>
                  <a:schemeClr val="bg1">
                    <a:lumMod val="50000"/>
                  </a:schemeClr>
                </a:solidFill>
              </a:rPr>
              <a:t> </a:t>
            </a:r>
            <a:r>
              <a:rPr lang="en-US" sz="4000" dirty="0" err="1" smtClean="0">
                <a:solidFill>
                  <a:schemeClr val="bg1">
                    <a:lumMod val="50000"/>
                  </a:schemeClr>
                </a:solidFill>
              </a:rPr>
              <a:t>yrs</a:t>
            </a:r>
            <a:r>
              <a:rPr lang="en-US" sz="4000" dirty="0" smtClean="0">
                <a:solidFill>
                  <a:schemeClr val="bg1">
                    <a:lumMod val="50000"/>
                  </a:schemeClr>
                </a:solidFill>
              </a:rPr>
              <a:t>)</a:t>
            </a:r>
            <a:endParaRPr lang="en-US" sz="4000" dirty="0">
              <a:solidFill>
                <a:schemeClr val="bg1">
                  <a:lumMod val="50000"/>
                </a:schemeClr>
              </a:solidFill>
            </a:endParaRPr>
          </a:p>
        </p:txBody>
      </p:sp>
      <p:sp>
        <p:nvSpPr>
          <p:cNvPr id="3" name="Content Placeholder 2"/>
          <p:cNvSpPr>
            <a:spLocks noGrp="1"/>
          </p:cNvSpPr>
          <p:nvPr>
            <p:ph idx="1"/>
          </p:nvPr>
        </p:nvSpPr>
        <p:spPr>
          <a:xfrm>
            <a:off x="457200" y="685801"/>
            <a:ext cx="8839200" cy="6019800"/>
          </a:xfrm>
        </p:spPr>
        <p:txBody>
          <a:bodyPr>
            <a:normAutofit fontScale="85000" lnSpcReduction="10000"/>
          </a:bodyPr>
          <a:lstStyle/>
          <a:p>
            <a:r>
              <a:rPr lang="en-US" b="1" dirty="0" smtClean="0"/>
              <a:t>In between LE-PIHM and RT-PIHM-RT</a:t>
            </a:r>
          </a:p>
          <a:p>
            <a:r>
              <a:rPr lang="en-US" b="1" dirty="0"/>
              <a:t>I</a:t>
            </a:r>
            <a:r>
              <a:rPr lang="en-US" b="1" dirty="0" smtClean="0"/>
              <a:t>nitial condition </a:t>
            </a:r>
            <a:r>
              <a:rPr lang="en-US" dirty="0" smtClean="0"/>
              <a:t>(e.g., topography and mineralogy)?</a:t>
            </a:r>
            <a:endParaRPr lang="en-US" dirty="0"/>
          </a:p>
          <a:p>
            <a:r>
              <a:rPr lang="en-US" b="1" dirty="0" smtClean="0"/>
              <a:t>Perturbation</a:t>
            </a:r>
            <a:r>
              <a:rPr lang="en-US" dirty="0" smtClean="0"/>
              <a:t>: Meteorological forcing over time </a:t>
            </a:r>
          </a:p>
          <a:p>
            <a:pPr marL="0" indent="0">
              <a:buNone/>
            </a:pPr>
            <a:r>
              <a:rPr lang="en-US" dirty="0" smtClean="0"/>
              <a:t>	- average precipitation</a:t>
            </a:r>
          </a:p>
          <a:p>
            <a:pPr marL="0" indent="0">
              <a:buNone/>
            </a:pPr>
            <a:r>
              <a:rPr lang="en-US" dirty="0"/>
              <a:t>	</a:t>
            </a:r>
            <a:r>
              <a:rPr lang="en-US" dirty="0" smtClean="0"/>
              <a:t>- rain </a:t>
            </a:r>
            <a:r>
              <a:rPr lang="en-US" dirty="0"/>
              <a:t>water </a:t>
            </a:r>
            <a:r>
              <a:rPr lang="en-US" dirty="0" smtClean="0"/>
              <a:t>composition</a:t>
            </a:r>
          </a:p>
          <a:p>
            <a:pPr marL="0" indent="0">
              <a:buNone/>
            </a:pPr>
            <a:r>
              <a:rPr lang="en-US" dirty="0"/>
              <a:t>	</a:t>
            </a:r>
            <a:r>
              <a:rPr lang="en-US" dirty="0" smtClean="0"/>
              <a:t>- Detailed </a:t>
            </a:r>
            <a:r>
              <a:rPr lang="en-US" dirty="0"/>
              <a:t>time evolution is less important, temporal </a:t>
            </a:r>
            <a:r>
              <a:rPr lang="en-US" dirty="0" smtClean="0"/>
              <a:t>		averages are more </a:t>
            </a:r>
            <a:r>
              <a:rPr lang="en-US" dirty="0"/>
              <a:t>important</a:t>
            </a:r>
          </a:p>
          <a:p>
            <a:pPr marL="0" indent="0">
              <a:buNone/>
            </a:pPr>
            <a:endParaRPr lang="en-US" dirty="0" smtClean="0"/>
          </a:p>
          <a:p>
            <a:r>
              <a:rPr lang="en-US" b="1" dirty="0"/>
              <a:t>Response</a:t>
            </a:r>
            <a:r>
              <a:rPr lang="en-US" dirty="0" smtClean="0"/>
              <a:t>: Vertical soil chemistry profiles (different topographic locations)</a:t>
            </a:r>
          </a:p>
          <a:p>
            <a:r>
              <a:rPr lang="en-US" dirty="0" smtClean="0"/>
              <a:t>Can not ignore </a:t>
            </a:r>
            <a:r>
              <a:rPr lang="en-US" b="1" dirty="0"/>
              <a:t>erosion</a:t>
            </a:r>
            <a:r>
              <a:rPr lang="en-US" dirty="0" smtClean="0"/>
              <a:t> - Data </a:t>
            </a:r>
            <a:r>
              <a:rPr lang="en-US" dirty="0"/>
              <a:t>for erosion rate (sediment </a:t>
            </a:r>
            <a:r>
              <a:rPr lang="en-US" dirty="0" smtClean="0"/>
              <a:t>transport)</a:t>
            </a:r>
          </a:p>
          <a:p>
            <a:r>
              <a:rPr lang="en-US" dirty="0" smtClean="0"/>
              <a:t>When did we start to have </a:t>
            </a:r>
            <a:r>
              <a:rPr lang="en-US" b="1" dirty="0" smtClean="0"/>
              <a:t>trees</a:t>
            </a:r>
            <a:r>
              <a:rPr lang="en-US" dirty="0" smtClean="0"/>
              <a:t>? What are the role of trees?</a:t>
            </a:r>
          </a:p>
        </p:txBody>
      </p:sp>
    </p:spTree>
    <p:extLst>
      <p:ext uri="{BB962C8B-B14F-4D97-AF65-F5344CB8AC3E}">
        <p14:creationId xmlns:p14="http://schemas.microsoft.com/office/powerpoint/2010/main" val="410478947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Measurements</a:t>
            </a:r>
            <a:endParaRPr lang="en-US" dirty="0"/>
          </a:p>
        </p:txBody>
      </p:sp>
      <p:sp>
        <p:nvSpPr>
          <p:cNvPr id="3" name="Content Placeholder 2"/>
          <p:cNvSpPr>
            <a:spLocks noGrp="1"/>
          </p:cNvSpPr>
          <p:nvPr>
            <p:ph idx="1"/>
          </p:nvPr>
        </p:nvSpPr>
        <p:spPr/>
        <p:txBody>
          <a:bodyPr/>
          <a:lstStyle/>
          <a:p>
            <a:r>
              <a:rPr lang="en-US" dirty="0" smtClean="0"/>
              <a:t>Soil chemistry versus depth and position at a small number of pits</a:t>
            </a:r>
          </a:p>
          <a:p>
            <a:r>
              <a:rPr lang="en-US" dirty="0" err="1" smtClean="0"/>
              <a:t>Porewater</a:t>
            </a:r>
            <a:r>
              <a:rPr lang="en-US" dirty="0" smtClean="0"/>
              <a:t> chemistry versus depth and position at a small number of pits</a:t>
            </a:r>
          </a:p>
          <a:p>
            <a:r>
              <a:rPr lang="en-US" dirty="0" smtClean="0"/>
              <a:t>Soil gas chemistry versus depth and position at a small number of pits</a:t>
            </a:r>
          </a:p>
          <a:p>
            <a:r>
              <a:rPr lang="en-US" dirty="0" err="1" smtClean="0"/>
              <a:t>Streamwater</a:t>
            </a:r>
            <a:r>
              <a:rPr lang="en-US" dirty="0" smtClean="0"/>
              <a:t> chemistry at ?Shale Hills?, ?Garner Run?, three sites on Shavers creek</a:t>
            </a:r>
            <a:endParaRPr lang="en-US" dirty="0"/>
          </a:p>
        </p:txBody>
      </p:sp>
    </p:spTree>
    <p:extLst>
      <p:ext uri="{BB962C8B-B14F-4D97-AF65-F5344CB8AC3E}">
        <p14:creationId xmlns:p14="http://schemas.microsoft.com/office/powerpoint/2010/main" val="186172500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0"/>
            <a:ext cx="8229600" cy="1143000"/>
          </a:xfrm>
        </p:spPr>
        <p:txBody>
          <a:bodyPr>
            <a:normAutofit fontScale="90000"/>
          </a:bodyPr>
          <a:lstStyle/>
          <a:p>
            <a:r>
              <a:rPr lang="en-US" b="1" dirty="0" smtClean="0"/>
              <a:t>How will we upscale </a:t>
            </a:r>
            <a:br>
              <a:rPr lang="en-US" b="1" dirty="0" smtClean="0"/>
            </a:br>
            <a:endParaRPr lang="en-US" b="1" dirty="0"/>
          </a:p>
        </p:txBody>
      </p:sp>
    </p:spTree>
    <p:extLst>
      <p:ext uri="{BB962C8B-B14F-4D97-AF65-F5344CB8AC3E}">
        <p14:creationId xmlns:p14="http://schemas.microsoft.com/office/powerpoint/2010/main" val="176780293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Upscaling</a:t>
            </a:r>
            <a:endParaRPr lang="en-US" dirty="0"/>
          </a:p>
        </p:txBody>
      </p:sp>
      <p:sp>
        <p:nvSpPr>
          <p:cNvPr id="3" name="Content Placeholder 2"/>
          <p:cNvSpPr>
            <a:spLocks noGrp="1"/>
          </p:cNvSpPr>
          <p:nvPr>
            <p:ph idx="1"/>
          </p:nvPr>
        </p:nvSpPr>
        <p:spPr/>
        <p:txBody>
          <a:bodyPr/>
          <a:lstStyle/>
          <a:p>
            <a:r>
              <a:rPr lang="en-US" dirty="0" smtClean="0"/>
              <a:t>Geophysical measurements (GPR, EMI at Garner Run, others at Shale Hills)</a:t>
            </a:r>
          </a:p>
          <a:p>
            <a:r>
              <a:rPr lang="en-US" dirty="0" smtClean="0"/>
              <a:t>LiDAR</a:t>
            </a:r>
          </a:p>
          <a:p>
            <a:r>
              <a:rPr lang="en-US" dirty="0" smtClean="0"/>
              <a:t>Modelling</a:t>
            </a:r>
          </a:p>
          <a:p>
            <a:r>
              <a:rPr lang="en-US" dirty="0" smtClean="0"/>
              <a:t>Stream chemistry and discharge</a:t>
            </a:r>
          </a:p>
          <a:p>
            <a:endParaRPr lang="en-US" dirty="0"/>
          </a:p>
        </p:txBody>
      </p:sp>
    </p:spTree>
    <p:extLst>
      <p:ext uri="{BB962C8B-B14F-4D97-AF65-F5344CB8AC3E}">
        <p14:creationId xmlns:p14="http://schemas.microsoft.com/office/powerpoint/2010/main" val="385149985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19400"/>
            <a:ext cx="8229600" cy="1143000"/>
          </a:xfrm>
        </p:spPr>
        <p:txBody>
          <a:bodyPr/>
          <a:lstStyle/>
          <a:p>
            <a:r>
              <a:rPr lang="en-US" dirty="0" smtClean="0"/>
              <a:t>Fin</a:t>
            </a:r>
            <a:endParaRPr lang="en-US" dirty="0"/>
          </a:p>
        </p:txBody>
      </p:sp>
    </p:spTree>
    <p:extLst>
      <p:ext uri="{BB962C8B-B14F-4D97-AF65-F5344CB8AC3E}">
        <p14:creationId xmlns:p14="http://schemas.microsoft.com/office/powerpoint/2010/main" val="40523625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ka12\Documents\_SSHCZO\Everything Everywhere Paper\ready or close\figs for discussion draft\Fig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25"/>
          <a:stretch/>
        </p:blipFill>
        <p:spPr bwMode="auto">
          <a:xfrm>
            <a:off x="457200" y="838200"/>
            <a:ext cx="8229599" cy="48428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781801" y="76200"/>
            <a:ext cx="2286000" cy="1200329"/>
          </a:xfrm>
          <a:prstGeom prst="rect">
            <a:avLst/>
          </a:prstGeom>
          <a:noFill/>
        </p:spPr>
        <p:txBody>
          <a:bodyPr wrap="square" rtlCol="0">
            <a:spAutoFit/>
          </a:bodyPr>
          <a:lstStyle/>
          <a:p>
            <a:r>
              <a:rPr lang="en-US" sz="1200" dirty="0"/>
              <a:t>Brantley, S. L., </a:t>
            </a:r>
            <a:r>
              <a:rPr lang="en-US" sz="1200" dirty="0" smtClean="0"/>
              <a:t>et al.: </a:t>
            </a:r>
            <a:r>
              <a:rPr lang="en-US" sz="1200" dirty="0"/>
              <a:t>Designing a suite of measurements to understand the critical zone, </a:t>
            </a:r>
            <a:r>
              <a:rPr lang="en-US" sz="1200" i="1" dirty="0"/>
              <a:t>Earth Surf. </a:t>
            </a:r>
            <a:r>
              <a:rPr lang="en-US" sz="1200" i="1" dirty="0" err="1"/>
              <a:t>Dynam</a:t>
            </a:r>
            <a:r>
              <a:rPr lang="en-US" sz="1200" i="1" dirty="0"/>
              <a:t>. Discuss.</a:t>
            </a:r>
            <a:r>
              <a:rPr lang="en-US" sz="1200" dirty="0"/>
              <a:t>, 3, 1005-1059, doi:10.5194/esurfd-3-1005-2015, 2015.</a:t>
            </a:r>
          </a:p>
        </p:txBody>
      </p:sp>
    </p:spTree>
    <p:extLst>
      <p:ext uri="{BB962C8B-B14F-4D97-AF65-F5344CB8AC3E}">
        <p14:creationId xmlns:p14="http://schemas.microsoft.com/office/powerpoint/2010/main" val="37044071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1469</TotalTime>
  <Words>7361</Words>
  <Application>Microsoft Office PowerPoint</Application>
  <PresentationFormat>On-screen Show (4:3)</PresentationFormat>
  <Paragraphs>1160</Paragraphs>
  <Slides>85</Slides>
  <Notes>50</Notes>
  <HiddenSlides>0</HiddenSlides>
  <MMClips>0</MMClips>
  <ScaleCrop>false</ScaleCrop>
  <HeadingPairs>
    <vt:vector size="4" baseType="variant">
      <vt:variant>
        <vt:lpstr>Theme</vt:lpstr>
      </vt:variant>
      <vt:variant>
        <vt:i4>1</vt:i4>
      </vt:variant>
      <vt:variant>
        <vt:lpstr>Slide Titles</vt:lpstr>
      </vt:variant>
      <vt:variant>
        <vt:i4>85</vt:i4>
      </vt:variant>
    </vt:vector>
  </HeadingPairs>
  <TitlesOfParts>
    <vt:vector size="86" baseType="lpstr">
      <vt:lpstr>Office Theme</vt:lpstr>
      <vt:lpstr>PowerPoint Presentation</vt:lpstr>
      <vt:lpstr>Introduction</vt:lpstr>
      <vt:lpstr>Everyone involved</vt:lpstr>
      <vt:lpstr>PowerPoint Presentation</vt:lpstr>
      <vt:lpstr>Goals of Shale Hills II</vt:lpstr>
      <vt:lpstr>CZO Site Research</vt:lpstr>
      <vt:lpstr>Hypotheses of Shale Hills II</vt:lpstr>
      <vt:lpstr>PowerPoint Presentation</vt:lpstr>
      <vt:lpstr>PowerPoint Presentation</vt:lpstr>
      <vt:lpstr>Earthcasting can be achieved by cascading mechanistic climate, vegetation, and process models (here, weathering)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Ground HOG</vt:lpstr>
      <vt:lpstr>Ground HOG: sensors deployed at catena + TMMS</vt:lpstr>
      <vt:lpstr>Ground HOG: sensors deployed at catena + TMMS</vt:lpstr>
      <vt:lpstr>Tower HOG</vt:lpstr>
      <vt:lpstr>Tower HOG</vt:lpstr>
      <vt:lpstr>PowerPoint Presentation</vt:lpstr>
      <vt:lpstr>Shale Hills Weir</vt:lpstr>
      <vt:lpstr>Harrys Valley Well 1</vt:lpstr>
      <vt:lpstr>Harrys Valley Well 1</vt:lpstr>
      <vt:lpstr>PowerPoint Presentation</vt:lpstr>
      <vt:lpstr>SSHCZO Measurement Suite</vt:lpstr>
      <vt:lpstr>SSHCZO Measurement Suite</vt:lpstr>
      <vt:lpstr>SSHCZO Measurement Suite</vt:lpstr>
      <vt:lpstr>PowerPoint Presentation</vt:lpstr>
      <vt:lpstr>Cross CZO Activities we Proposed</vt:lpstr>
      <vt:lpstr>PowerPoint Presentation</vt:lpstr>
      <vt:lpstr>Tree Workshop (Sept 9-11th, 2015)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CZO Executive Committee </vt:lpstr>
      <vt:lpstr>CZO Advisory Committee and our Annual All Hands Meeting</vt:lpstr>
      <vt:lpstr>PowerPoint Presentation</vt:lpstr>
      <vt:lpstr>PowerPoint Presentation</vt:lpstr>
      <vt:lpstr>PowerPoint Presentation</vt:lpstr>
      <vt:lpstr>Graduate Students Supported</vt:lpstr>
      <vt:lpstr>REU/RETs and the CZO</vt:lpstr>
      <vt:lpstr>CZO Four Seasons</vt:lpstr>
      <vt:lpstr>Hypothesis Team Updates</vt:lpstr>
      <vt:lpstr>PowerPoint Presentation</vt:lpstr>
      <vt:lpstr>PowerPoint Presentation</vt:lpstr>
      <vt:lpstr>H1: A New Hydrologic-Morphodynamic Model for Regolith transport and Landscape Evolution</vt:lpstr>
      <vt:lpstr>H2: Kaye Lab Updates - Lillian Hill</vt:lpstr>
      <vt:lpstr>  H2: Biogeochemistry Kaye Lab Julie Weitzman – PhD Candidate  </vt:lpstr>
      <vt:lpstr>H3: CZO Project- Eissenstat group</vt:lpstr>
      <vt:lpstr>H3: People</vt:lpstr>
      <vt:lpstr>H3: Tuscarora Summer Results Root density with depth</vt:lpstr>
      <vt:lpstr>H3: Results cont. Relative root distribution</vt:lpstr>
      <vt:lpstr>PowerPoint Presentation</vt:lpstr>
      <vt:lpstr>H3: Vegetation Survey results</vt:lpstr>
      <vt:lpstr>H3: Land Cover</vt:lpstr>
      <vt:lpstr>PowerPoint Presentation</vt:lpstr>
      <vt:lpstr>H5: Developing RT-Flux-PIHM: A Coupled Hydrological, Land Surface, and Reactive Transport Model</vt:lpstr>
      <vt:lpstr>PowerPoint Presentation</vt:lpstr>
      <vt:lpstr>PowerPoint Presentation</vt:lpstr>
      <vt:lpstr>H6: Progress Update (C-Q Relations)</vt:lpstr>
      <vt:lpstr>PowerPoint Presentation</vt:lpstr>
      <vt:lpstr>PowerPoint Presentation</vt:lpstr>
      <vt:lpstr>PowerPoint Presentation</vt:lpstr>
      <vt:lpstr>PowerPoint Presentation</vt:lpstr>
      <vt:lpstr>PowerPoint Presentation</vt:lpstr>
      <vt:lpstr>DATA NEEDS FOR WATER</vt:lpstr>
      <vt:lpstr>Are we measuring the data needed for FluxPIHM?</vt:lpstr>
      <vt:lpstr>Soil Type (SSURGO)</vt:lpstr>
      <vt:lpstr>Are we moving toward a soil map that will be available for FluxPIHM?</vt:lpstr>
      <vt:lpstr>“Minimum” measurements</vt:lpstr>
      <vt:lpstr>DATA NEEDS FOR CHEMISTRY  </vt:lpstr>
      <vt:lpstr>Data for RT-FLUX-PIHM, the water chemistry model (months to years)?</vt:lpstr>
      <vt:lpstr>Regolith-PIHM-RT model (103-105 yrs)</vt:lpstr>
      <vt:lpstr>Measurements</vt:lpstr>
      <vt:lpstr>How will we upscale  </vt:lpstr>
      <vt:lpstr>Upscaling</vt:lpstr>
      <vt:lpstr>Fin</vt:lpstr>
    </vt:vector>
  </TitlesOfParts>
  <Company>The Pennsylvania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Z Williams</dc:creator>
  <cp:lastModifiedBy>Jennifer Z Williams</cp:lastModifiedBy>
  <cp:revision>89</cp:revision>
  <dcterms:created xsi:type="dcterms:W3CDTF">2014-09-17T18:22:13Z</dcterms:created>
  <dcterms:modified xsi:type="dcterms:W3CDTF">2015-09-24T19:00:02Z</dcterms:modified>
</cp:coreProperties>
</file>